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1" r:id="rId3"/>
    <p:sldId id="313" r:id="rId4"/>
    <p:sldId id="312" r:id="rId5"/>
    <p:sldId id="257" r:id="rId6"/>
    <p:sldId id="310" r:id="rId7"/>
    <p:sldId id="259" r:id="rId8"/>
    <p:sldId id="272" r:id="rId9"/>
    <p:sldId id="305" r:id="rId10"/>
    <p:sldId id="281" r:id="rId11"/>
    <p:sldId id="286" r:id="rId12"/>
    <p:sldId id="309" r:id="rId13"/>
    <p:sldId id="284" r:id="rId14"/>
    <p:sldId id="307" r:id="rId15"/>
    <p:sldId id="267" r:id="rId16"/>
    <p:sldId id="268" r:id="rId17"/>
    <p:sldId id="262" r:id="rId18"/>
    <p:sldId id="332" r:id="rId19"/>
    <p:sldId id="314" r:id="rId20"/>
    <p:sldId id="315" r:id="rId21"/>
    <p:sldId id="316" r:id="rId22"/>
    <p:sldId id="300" r:id="rId23"/>
    <p:sldId id="299" r:id="rId24"/>
    <p:sldId id="260" r:id="rId25"/>
    <p:sldId id="306" r:id="rId26"/>
    <p:sldId id="271" r:id="rId27"/>
    <p:sldId id="282" r:id="rId28"/>
    <p:sldId id="283" r:id="rId29"/>
    <p:sldId id="285" r:id="rId30"/>
    <p:sldId id="356"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lan Kolesnichenko" initials="RK" lastIdx="2" clrIdx="0">
    <p:extLst>
      <p:ext uri="{19B8F6BF-5375-455C-9EA6-DF929625EA0E}">
        <p15:presenceInfo xmlns:p15="http://schemas.microsoft.com/office/powerpoint/2012/main" userId="8709bb9fd5b2ce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3BD"/>
    <a:srgbClr val="3D2CDC"/>
    <a:srgbClr val="4046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77" autoAdjust="0"/>
    <p:restoredTop sz="94660"/>
  </p:normalViewPr>
  <p:slideViewPr>
    <p:cSldViewPr snapToGrid="0">
      <p:cViewPr varScale="1">
        <p:scale>
          <a:sx n="82" d="100"/>
          <a:sy n="82" d="100"/>
        </p:scale>
        <p:origin x="57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04.wmf"/><Relationship Id="rId7" Type="http://schemas.openxmlformats.org/officeDocument/2006/relationships/image" Target="../media/image108.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5" Type="http://schemas.openxmlformats.org/officeDocument/2006/relationships/image" Target="../media/image132.wmf"/><Relationship Id="rId4" Type="http://schemas.openxmlformats.org/officeDocument/2006/relationships/image" Target="../media/image13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5" Type="http://schemas.openxmlformats.org/officeDocument/2006/relationships/image" Target="../media/image55.wmf"/><Relationship Id="rId4"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11" Type="http://schemas.openxmlformats.org/officeDocument/2006/relationships/image" Target="../media/image86.wmf"/><Relationship Id="rId5" Type="http://schemas.openxmlformats.org/officeDocument/2006/relationships/image" Target="../media/image80.wmf"/><Relationship Id="rId10" Type="http://schemas.openxmlformats.org/officeDocument/2006/relationships/image" Target="../media/image85.wmf"/><Relationship Id="rId4" Type="http://schemas.openxmlformats.org/officeDocument/2006/relationships/image" Target="../media/image79.wmf"/><Relationship Id="rId9" Type="http://schemas.openxmlformats.org/officeDocument/2006/relationships/image" Target="../media/image8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57CE1D11-2D79-4E38-9662-52551AA7615E}" type="datetimeFigureOut">
              <a:rPr lang="ru-RU" smtClean="0"/>
              <a:t>21.08.2023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2714264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57CE1D11-2D79-4E38-9662-52551AA7615E}" type="datetimeFigureOut">
              <a:rPr lang="ru-RU" smtClean="0"/>
              <a:t>21.08.2023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389349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57CE1D11-2D79-4E38-9662-52551AA7615E}" type="datetimeFigureOut">
              <a:rPr lang="ru-RU" smtClean="0"/>
              <a:t>21.08.2023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279683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57CE1D11-2D79-4E38-9662-52551AA7615E}" type="datetimeFigureOut">
              <a:rPr lang="ru-RU" smtClean="0"/>
              <a:t>21.08.2023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1965798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57CE1D11-2D79-4E38-9662-52551AA7615E}" type="datetimeFigureOut">
              <a:rPr lang="ru-RU" smtClean="0"/>
              <a:t>21.08.2023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364979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57CE1D11-2D79-4E38-9662-52551AA7615E}" type="datetimeFigureOut">
              <a:rPr lang="ru-RU" smtClean="0"/>
              <a:t>21.08.2023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3922354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57CE1D11-2D79-4E38-9662-52551AA7615E}" type="datetimeFigureOut">
              <a:rPr lang="ru-RU" smtClean="0"/>
              <a:t>21.08.2023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167764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57CE1D11-2D79-4E38-9662-52551AA7615E}" type="datetimeFigureOut">
              <a:rPr lang="ru-RU" smtClean="0"/>
              <a:t>21.08.2023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1413662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7CE1D11-2D79-4E38-9662-52551AA7615E}" type="datetimeFigureOut">
              <a:rPr lang="ru-RU" smtClean="0"/>
              <a:t>21.08.2023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249761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57CE1D11-2D79-4E38-9662-52551AA7615E}" type="datetimeFigureOut">
              <a:rPr lang="ru-RU" smtClean="0"/>
              <a:t>21.08.2023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10556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57CE1D11-2D79-4E38-9662-52551AA7615E}" type="datetimeFigureOut">
              <a:rPr lang="ru-RU" smtClean="0"/>
              <a:t>21.08.2023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7D6AD4E-9BEA-46F4-A855-C7C10EDC3A21}" type="slidenum">
              <a:rPr lang="ru-RU" smtClean="0"/>
              <a:t>‹#›</a:t>
            </a:fld>
            <a:endParaRPr lang="ru-RU"/>
          </a:p>
        </p:txBody>
      </p:sp>
    </p:spTree>
    <p:extLst>
      <p:ext uri="{BB962C8B-B14F-4D97-AF65-F5344CB8AC3E}">
        <p14:creationId xmlns:p14="http://schemas.microsoft.com/office/powerpoint/2010/main" val="3211638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E1D11-2D79-4E38-9662-52551AA7615E}" type="datetimeFigureOut">
              <a:rPr lang="ru-RU" smtClean="0"/>
              <a:t>21.08.2023</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D6AD4E-9BEA-46F4-A855-C7C10EDC3A21}" type="slidenum">
              <a:rPr lang="ru-RU" smtClean="0"/>
              <a:t>‹#›</a:t>
            </a:fld>
            <a:endParaRPr lang="ru-RU"/>
          </a:p>
        </p:txBody>
      </p:sp>
    </p:spTree>
    <p:extLst>
      <p:ext uri="{BB962C8B-B14F-4D97-AF65-F5344CB8AC3E}">
        <p14:creationId xmlns:p14="http://schemas.microsoft.com/office/powerpoint/2010/main" val="1034068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image" Target="../media/image31.tiff"/><Relationship Id="rId1" Type="http://schemas.openxmlformats.org/officeDocument/2006/relationships/slideLayout" Target="../slideLayouts/slideLayout7.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3.tiff"/><Relationship Id="rId3" Type="http://schemas.openxmlformats.org/officeDocument/2006/relationships/image" Target="../media/image40.tiff"/><Relationship Id="rId7" Type="http://schemas.openxmlformats.org/officeDocument/2006/relationships/image" Target="../media/image42.tiff"/><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tiff"/><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55.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52.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tiff"/><Relationship Id="rId7" Type="http://schemas.openxmlformats.org/officeDocument/2006/relationships/image" Target="../media/image60.tiff"/><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25.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tiff"/><Relationship Id="rId7" Type="http://schemas.openxmlformats.org/officeDocument/2006/relationships/image" Target="../media/image65.tiff"/><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4.tiff"/><Relationship Id="rId5" Type="http://schemas.openxmlformats.org/officeDocument/2006/relationships/image" Target="../media/image63.tiff"/><Relationship Id="rId4" Type="http://schemas.openxmlformats.org/officeDocument/2006/relationships/image" Target="../media/image25.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7.tiff"/><Relationship Id="rId7" Type="http://schemas.openxmlformats.org/officeDocument/2006/relationships/image" Target="../media/image70.tiff"/><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25.png"/><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2.tiff"/><Relationship Id="rId7" Type="http://schemas.openxmlformats.org/officeDocument/2006/relationships/image" Target="../media/image75.tiff"/><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4.tiff"/><Relationship Id="rId5" Type="http://schemas.openxmlformats.org/officeDocument/2006/relationships/image" Target="../media/image73.tiff"/><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26.bin"/><Relationship Id="rId18" Type="http://schemas.openxmlformats.org/officeDocument/2006/relationships/image" Target="../media/image83.wmf"/><Relationship Id="rId3" Type="http://schemas.openxmlformats.org/officeDocument/2006/relationships/oleObject" Target="../embeddings/oleObject21.bin"/><Relationship Id="rId21" Type="http://schemas.openxmlformats.org/officeDocument/2006/relationships/oleObject" Target="../embeddings/oleObject30.bin"/><Relationship Id="rId7" Type="http://schemas.openxmlformats.org/officeDocument/2006/relationships/oleObject" Target="../embeddings/oleObject23.bin"/><Relationship Id="rId12" Type="http://schemas.openxmlformats.org/officeDocument/2006/relationships/image" Target="../media/image80.wmf"/><Relationship Id="rId17" Type="http://schemas.openxmlformats.org/officeDocument/2006/relationships/oleObject" Target="../embeddings/oleObject28.bin"/><Relationship Id="rId2" Type="http://schemas.openxmlformats.org/officeDocument/2006/relationships/slideLayout" Target="../slideLayouts/slideLayout7.xml"/><Relationship Id="rId16" Type="http://schemas.openxmlformats.org/officeDocument/2006/relationships/image" Target="../media/image82.wmf"/><Relationship Id="rId20" Type="http://schemas.openxmlformats.org/officeDocument/2006/relationships/image" Target="../media/image84.wmf"/><Relationship Id="rId1" Type="http://schemas.openxmlformats.org/officeDocument/2006/relationships/vmlDrawing" Target="../drawings/vmlDrawing5.vml"/><Relationship Id="rId6" Type="http://schemas.openxmlformats.org/officeDocument/2006/relationships/image" Target="../media/image77.wmf"/><Relationship Id="rId11" Type="http://schemas.openxmlformats.org/officeDocument/2006/relationships/oleObject" Target="../embeddings/oleObject25.bin"/><Relationship Id="rId24" Type="http://schemas.openxmlformats.org/officeDocument/2006/relationships/image" Target="../media/image86.wmf"/><Relationship Id="rId5" Type="http://schemas.openxmlformats.org/officeDocument/2006/relationships/oleObject" Target="../embeddings/oleObject22.bin"/><Relationship Id="rId15" Type="http://schemas.openxmlformats.org/officeDocument/2006/relationships/oleObject" Target="../embeddings/oleObject27.bin"/><Relationship Id="rId23" Type="http://schemas.openxmlformats.org/officeDocument/2006/relationships/oleObject" Target="../embeddings/oleObject31.bin"/><Relationship Id="rId10" Type="http://schemas.openxmlformats.org/officeDocument/2006/relationships/image" Target="../media/image79.wmf"/><Relationship Id="rId19" Type="http://schemas.openxmlformats.org/officeDocument/2006/relationships/oleObject" Target="../embeddings/oleObject29.bin"/><Relationship Id="rId4" Type="http://schemas.openxmlformats.org/officeDocument/2006/relationships/image" Target="../media/image76.wmf"/><Relationship Id="rId9" Type="http://schemas.openxmlformats.org/officeDocument/2006/relationships/oleObject" Target="../embeddings/oleObject24.bin"/><Relationship Id="rId14" Type="http://schemas.openxmlformats.org/officeDocument/2006/relationships/image" Target="../media/image81.wmf"/><Relationship Id="rId22" Type="http://schemas.openxmlformats.org/officeDocument/2006/relationships/image" Target="../media/image85.wmf"/></Relationships>
</file>

<file path=ppt/slides/_rels/slide35.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88.wmf"/><Relationship Id="rId5" Type="http://schemas.openxmlformats.org/officeDocument/2006/relationships/oleObject" Target="../embeddings/oleObject33.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3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91.e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96.wmf"/><Relationship Id="rId3" Type="http://schemas.openxmlformats.org/officeDocument/2006/relationships/oleObject" Target="../embeddings/oleObject37.bin"/><Relationship Id="rId7" Type="http://schemas.openxmlformats.org/officeDocument/2006/relationships/image" Target="../media/image93.wmf"/><Relationship Id="rId12" Type="http://schemas.openxmlformats.org/officeDocument/2006/relationships/oleObject" Target="../embeddings/oleObject41.bin"/><Relationship Id="rId17" Type="http://schemas.openxmlformats.org/officeDocument/2006/relationships/image" Target="../media/image98.wmf"/><Relationship Id="rId2" Type="http://schemas.openxmlformats.org/officeDocument/2006/relationships/slideLayout" Target="../slideLayouts/slideLayout7.xml"/><Relationship Id="rId16" Type="http://schemas.openxmlformats.org/officeDocument/2006/relationships/oleObject" Target="../embeddings/oleObject43.bin"/><Relationship Id="rId1" Type="http://schemas.openxmlformats.org/officeDocument/2006/relationships/vmlDrawing" Target="../drawings/vmlDrawing8.vml"/><Relationship Id="rId6" Type="http://schemas.openxmlformats.org/officeDocument/2006/relationships/oleObject" Target="../embeddings/oleObject38.bin"/><Relationship Id="rId11" Type="http://schemas.openxmlformats.org/officeDocument/2006/relationships/image" Target="../media/image95.wmf"/><Relationship Id="rId5" Type="http://schemas.openxmlformats.org/officeDocument/2006/relationships/image" Target="../media/image99.png"/><Relationship Id="rId15" Type="http://schemas.openxmlformats.org/officeDocument/2006/relationships/image" Target="../media/image97.wmf"/><Relationship Id="rId10" Type="http://schemas.openxmlformats.org/officeDocument/2006/relationships/oleObject" Target="../embeddings/oleObject40.bin"/><Relationship Id="rId4" Type="http://schemas.openxmlformats.org/officeDocument/2006/relationships/image" Target="../media/image92.wmf"/><Relationship Id="rId9" Type="http://schemas.openxmlformats.org/officeDocument/2006/relationships/image" Target="../media/image94.wmf"/><Relationship Id="rId14" Type="http://schemas.openxmlformats.org/officeDocument/2006/relationships/oleObject" Target="../embeddings/oleObject42.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01.wmf"/><Relationship Id="rId5" Type="http://schemas.openxmlformats.org/officeDocument/2006/relationships/oleObject" Target="../embeddings/oleObject45.bin"/><Relationship Id="rId4" Type="http://schemas.openxmlformats.org/officeDocument/2006/relationships/image" Target="../media/image10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106.wmf"/><Relationship Id="rId2" Type="http://schemas.openxmlformats.org/officeDocument/2006/relationships/slideLayout" Target="../slideLayouts/slideLayout7.xml"/><Relationship Id="rId16" Type="http://schemas.openxmlformats.org/officeDocument/2006/relationships/image" Target="../media/image108.wmf"/><Relationship Id="rId1" Type="http://schemas.openxmlformats.org/officeDocument/2006/relationships/vmlDrawing" Target="../drawings/vmlDrawing10.vml"/><Relationship Id="rId6" Type="http://schemas.openxmlformats.org/officeDocument/2006/relationships/image" Target="../media/image103.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49.bin"/><Relationship Id="rId14" Type="http://schemas.openxmlformats.org/officeDocument/2006/relationships/image" Target="../media/image107.wmf"/></Relationships>
</file>

<file path=ppt/slides/_rels/slide41.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58.bin"/><Relationship Id="rId18" Type="http://schemas.openxmlformats.org/officeDocument/2006/relationships/image" Target="../media/image116.wmf"/><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image" Target="../media/image113.wmf"/><Relationship Id="rId17" Type="http://schemas.openxmlformats.org/officeDocument/2006/relationships/oleObject" Target="../embeddings/oleObject60.bin"/><Relationship Id="rId2" Type="http://schemas.openxmlformats.org/officeDocument/2006/relationships/slideLayout" Target="../slideLayouts/slideLayout7.xml"/><Relationship Id="rId16" Type="http://schemas.openxmlformats.org/officeDocument/2006/relationships/image" Target="../media/image115.wmf"/><Relationship Id="rId1" Type="http://schemas.openxmlformats.org/officeDocument/2006/relationships/vmlDrawing" Target="../drawings/vmlDrawing11.vml"/><Relationship Id="rId6" Type="http://schemas.openxmlformats.org/officeDocument/2006/relationships/image" Target="../media/image110.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59.bin"/><Relationship Id="rId10" Type="http://schemas.openxmlformats.org/officeDocument/2006/relationships/image" Target="../media/image112.wmf"/><Relationship Id="rId4" Type="http://schemas.openxmlformats.org/officeDocument/2006/relationships/image" Target="../media/image109.wmf"/><Relationship Id="rId9" Type="http://schemas.openxmlformats.org/officeDocument/2006/relationships/oleObject" Target="../embeddings/oleObject56.bin"/><Relationship Id="rId14" Type="http://schemas.openxmlformats.org/officeDocument/2006/relationships/image" Target="../media/image114.wmf"/></Relationships>
</file>

<file path=ppt/slides/_rels/slide42.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oleObject" Target="../embeddings/oleObject61.bin"/><Relationship Id="rId7" Type="http://schemas.openxmlformats.org/officeDocument/2006/relationships/image" Target="../media/image122.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21.wmf"/><Relationship Id="rId5" Type="http://schemas.openxmlformats.org/officeDocument/2006/relationships/oleObject" Target="../embeddings/oleObject62.bin"/><Relationship Id="rId4" Type="http://schemas.openxmlformats.org/officeDocument/2006/relationships/image" Target="../media/image120.wmf"/></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image" Target="../media/image133.jpeg"/><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132.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29.wmf"/><Relationship Id="rId11" Type="http://schemas.openxmlformats.org/officeDocument/2006/relationships/oleObject" Target="../embeddings/oleObject67.bin"/><Relationship Id="rId5" Type="http://schemas.openxmlformats.org/officeDocument/2006/relationships/oleObject" Target="../embeddings/oleObject64.bin"/><Relationship Id="rId10" Type="http://schemas.openxmlformats.org/officeDocument/2006/relationships/image" Target="../media/image131.wmf"/><Relationship Id="rId4" Type="http://schemas.openxmlformats.org/officeDocument/2006/relationships/image" Target="../media/image128.wmf"/><Relationship Id="rId9" Type="http://schemas.openxmlformats.org/officeDocument/2006/relationships/oleObject" Target="../embeddings/oleObject66.bin"/></Relationships>
</file>

<file path=ppt/slides/_rels/slide49.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38.jpg"/><Relationship Id="rId5" Type="http://schemas.openxmlformats.org/officeDocument/2006/relationships/image" Target="../media/image137.jpg"/><Relationship Id="rId4" Type="http://schemas.openxmlformats.org/officeDocument/2006/relationships/image" Target="../media/image136.wmf"/></Relationships>
</file>

<file path=ppt/slides/_rels/slide51.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40.wmf"/><Relationship Id="rId5" Type="http://schemas.openxmlformats.org/officeDocument/2006/relationships/oleObject" Target="../embeddings/oleObject70.bin"/><Relationship Id="rId4" Type="http://schemas.openxmlformats.org/officeDocument/2006/relationships/image" Target="../media/image139.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7.bin"/><Relationship Id="rId18" Type="http://schemas.openxmlformats.org/officeDocument/2006/relationships/image" Target="../media/image13.png"/><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9.wmf"/><Relationship Id="rId17" Type="http://schemas.openxmlformats.org/officeDocument/2006/relationships/image" Target="../media/image12.png"/><Relationship Id="rId2" Type="http://schemas.openxmlformats.org/officeDocument/2006/relationships/slideLayout" Target="../slideLayouts/slideLayout7.xml"/><Relationship Id="rId16" Type="http://schemas.openxmlformats.org/officeDocument/2006/relationships/image" Target="../media/image11.wmf"/><Relationship Id="rId1" Type="http://schemas.openxmlformats.org/officeDocument/2006/relationships/vmlDrawing" Target="../drawings/vmlDrawing2.vml"/><Relationship Id="rId6" Type="http://schemas.openxmlformats.org/officeDocument/2006/relationships/image" Target="../media/image6.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8.wmf"/><Relationship Id="rId19" Type="http://schemas.openxmlformats.org/officeDocument/2006/relationships/image" Target="../media/image14.png"/><Relationship Id="rId4" Type="http://schemas.openxmlformats.org/officeDocument/2006/relationships/image" Target="../media/image5.wmf"/><Relationship Id="rId9" Type="http://schemas.openxmlformats.org/officeDocument/2006/relationships/oleObject" Target="../embeddings/oleObject5.bin"/><Relationship Id="rId14" Type="http://schemas.openxmlformats.org/officeDocument/2006/relationships/image" Target="../media/image10.wmf"/></Relationships>
</file>

<file path=ppt/slides/_rels/slide9.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14.bin"/><Relationship Id="rId18" Type="http://schemas.openxmlformats.org/officeDocument/2006/relationships/image" Target="../media/image13.png"/><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19.wmf"/><Relationship Id="rId17" Type="http://schemas.openxmlformats.org/officeDocument/2006/relationships/image" Target="../media/image22.png"/><Relationship Id="rId2" Type="http://schemas.openxmlformats.org/officeDocument/2006/relationships/slideLayout" Target="../slideLayouts/slideLayout7.xml"/><Relationship Id="rId16" Type="http://schemas.openxmlformats.org/officeDocument/2006/relationships/image" Target="../media/image21.wmf"/><Relationship Id="rId1" Type="http://schemas.openxmlformats.org/officeDocument/2006/relationships/vmlDrawing" Target="../drawings/vmlDrawing3.vml"/><Relationship Id="rId6" Type="http://schemas.openxmlformats.org/officeDocument/2006/relationships/image" Target="../media/image16.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18.wmf"/><Relationship Id="rId19" Type="http://schemas.openxmlformats.org/officeDocument/2006/relationships/image" Target="../media/image14.png"/><Relationship Id="rId4" Type="http://schemas.openxmlformats.org/officeDocument/2006/relationships/image" Target="../media/image15.wmf"/><Relationship Id="rId9" Type="http://schemas.openxmlformats.org/officeDocument/2006/relationships/oleObject" Target="../embeddings/oleObject12.bin"/><Relationship Id="rId14" Type="http://schemas.openxmlformats.org/officeDocument/2006/relationships/image" Target="../media/image2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7354" y="1137526"/>
            <a:ext cx="10402744" cy="2062103"/>
          </a:xfrm>
          <a:prstGeom prst="rect">
            <a:avLst/>
          </a:prstGeom>
          <a:noFill/>
        </p:spPr>
        <p:txBody>
          <a:bodyPr wrap="square" rtlCol="0" anchor="ctr">
            <a:spAutoFit/>
          </a:bodyPr>
          <a:lstStyle/>
          <a:p>
            <a:pPr algn="ctr"/>
            <a:r>
              <a:rPr lang="en-US" sz="3200" b="1" cap="all"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accuracy analysis of </a:t>
            </a:r>
            <a:r>
              <a:rPr lang="en-GB" sz="3200" b="1" cap="all"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motion</a:t>
            </a:r>
            <a:r>
              <a:rPr lang="en-US" sz="3200" b="1" cap="all"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along circular trajectories </a:t>
            </a:r>
            <a:r>
              <a:rPr lang="en-GB" sz="3200" b="1" cap="all"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of</a:t>
            </a:r>
            <a:r>
              <a:rPr lang="en-US" sz="3200" b="1" cap="all"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3200" b="1" cap="all"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the </a:t>
            </a:r>
            <a:r>
              <a:rPr lang="en-US" sz="3200" b="1" cap="all"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manipulators built on drives with one motor and precision dual-motor DRIVES</a:t>
            </a:r>
            <a:endParaRPr lang="ru-RU" sz="3200" b="1" cap="all"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Прямоугольник 4"/>
          <p:cNvSpPr/>
          <p:nvPr/>
        </p:nvSpPr>
        <p:spPr>
          <a:xfrm>
            <a:off x="747354" y="3658372"/>
            <a:ext cx="6096001" cy="1200329"/>
          </a:xfrm>
          <a:prstGeom prst="rect">
            <a:avLst/>
          </a:prstGeom>
        </p:spPr>
        <p:txBody>
          <a:bodyPr>
            <a:spAutoFit/>
          </a:bodyPr>
          <a:lstStyle/>
          <a:p>
            <a:pPr algn="ctr"/>
            <a:r>
              <a:rPr lang="en-US" sz="2400" dirty="0">
                <a:solidFill>
                  <a:prstClr val="black"/>
                </a:solidFill>
                <a:latin typeface="Times New Roman" panose="02020603050405020304" pitchFamily="18" charset="0"/>
                <a:cs typeface="Times New Roman" panose="02020603050405020304" pitchFamily="18" charset="0"/>
              </a:rPr>
              <a:t>Postgraduate student of </a:t>
            </a:r>
          </a:p>
          <a:p>
            <a:pPr algn="ctr"/>
            <a:r>
              <a:rPr lang="ru-RU" sz="2400" dirty="0">
                <a:solidFill>
                  <a:prstClr val="black"/>
                </a:solidFill>
                <a:latin typeface="Times New Roman" panose="02020603050405020304" pitchFamily="18" charset="0"/>
                <a:cs typeface="Times New Roman" panose="02020603050405020304" pitchFamily="18" charset="0"/>
              </a:rPr>
              <a:t>«</a:t>
            </a:r>
            <a:r>
              <a:rPr lang="en-US" sz="2400" dirty="0">
                <a:solidFill>
                  <a:prstClr val="black"/>
                </a:solidFill>
                <a:latin typeface="Times New Roman" panose="02020603050405020304" pitchFamily="18" charset="0"/>
                <a:cs typeface="Times New Roman" panose="02020603050405020304" pitchFamily="18" charset="0"/>
              </a:rPr>
              <a:t>Robotics and Mechatronics</a:t>
            </a:r>
            <a:r>
              <a:rPr lang="ru-RU" sz="2400" dirty="0">
                <a:solidFill>
                  <a:prstClr val="black"/>
                </a:solidFill>
                <a:latin typeface="Times New Roman" panose="02020603050405020304" pitchFamily="18" charset="0"/>
                <a:cs typeface="Times New Roman" panose="02020603050405020304" pitchFamily="18" charset="0"/>
              </a:rPr>
              <a:t>»</a:t>
            </a:r>
            <a:r>
              <a:rPr lang="en-US" sz="2400" dirty="0">
                <a:solidFill>
                  <a:prstClr val="black"/>
                </a:solidFill>
                <a:latin typeface="Times New Roman" panose="02020603050405020304" pitchFamily="18" charset="0"/>
                <a:cs typeface="Times New Roman" panose="02020603050405020304" pitchFamily="18" charset="0"/>
              </a:rPr>
              <a:t> Department</a:t>
            </a:r>
            <a:r>
              <a:rPr lang="ru-RU" sz="2400" dirty="0">
                <a:solidFill>
                  <a:prstClr val="black"/>
                </a:solidFill>
                <a:latin typeface="Times New Roman" panose="02020603050405020304" pitchFamily="18" charset="0"/>
                <a:cs typeface="Times New Roman" panose="02020603050405020304" pitchFamily="18" charset="0"/>
              </a:rPr>
              <a:t> </a:t>
            </a:r>
          </a:p>
          <a:p>
            <a:pPr algn="ctr"/>
            <a:r>
              <a:rPr lang="en-US" sz="2400" dirty="0">
                <a:solidFill>
                  <a:prstClr val="black"/>
                </a:solidFill>
                <a:latin typeface="Times New Roman" panose="02020603050405020304" pitchFamily="18" charset="0"/>
                <a:cs typeface="Times New Roman" panose="02020603050405020304" pitchFamily="18" charset="0"/>
              </a:rPr>
              <a:t>MSTU</a:t>
            </a:r>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“STANKIN”</a:t>
            </a:r>
          </a:p>
        </p:txBody>
      </p:sp>
      <p:sp>
        <p:nvSpPr>
          <p:cNvPr id="6" name="Прямоугольник 5"/>
          <p:cNvSpPr/>
          <p:nvPr/>
        </p:nvSpPr>
        <p:spPr>
          <a:xfrm>
            <a:off x="7273195" y="4027703"/>
            <a:ext cx="3263069" cy="461665"/>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Kolesnichenko R</a:t>
            </a:r>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V</a:t>
            </a:r>
            <a:r>
              <a:rPr lang="ru-RU" sz="2400" dirty="0">
                <a:solidFill>
                  <a:prstClr val="black"/>
                </a:solidFill>
                <a:latin typeface="Times New Roman" panose="02020603050405020304" pitchFamily="18" charset="0"/>
                <a:cs typeface="Times New Roman" panose="02020603050405020304" pitchFamily="18" charset="0"/>
              </a:rPr>
              <a:t>.</a:t>
            </a:r>
          </a:p>
        </p:txBody>
      </p:sp>
      <p:sp>
        <p:nvSpPr>
          <p:cNvPr id="7" name="Прямоугольник 6"/>
          <p:cNvSpPr/>
          <p:nvPr/>
        </p:nvSpPr>
        <p:spPr>
          <a:xfrm>
            <a:off x="747354" y="4996443"/>
            <a:ext cx="6096001" cy="1200329"/>
          </a:xfrm>
          <a:prstGeom prst="rect">
            <a:avLst/>
          </a:prstGeom>
        </p:spPr>
        <p:txBody>
          <a:bodyPr>
            <a:spAutoFit/>
          </a:bodyPr>
          <a:lstStyle/>
          <a:p>
            <a:pPr algn="ctr"/>
            <a:r>
              <a:rPr lang="en-US" sz="2400" dirty="0">
                <a:solidFill>
                  <a:prstClr val="black"/>
                </a:solidFill>
                <a:latin typeface="Times New Roman" panose="02020603050405020304" pitchFamily="18" charset="0"/>
                <a:cs typeface="Times New Roman" panose="02020603050405020304" pitchFamily="18" charset="0"/>
              </a:rPr>
              <a:t>Professor of </a:t>
            </a:r>
          </a:p>
          <a:p>
            <a:pPr algn="ctr"/>
            <a:r>
              <a:rPr lang="ru-RU" sz="2400" dirty="0">
                <a:solidFill>
                  <a:prstClr val="black"/>
                </a:solidFill>
                <a:latin typeface="Times New Roman" panose="02020603050405020304" pitchFamily="18" charset="0"/>
                <a:cs typeface="Times New Roman" panose="02020603050405020304" pitchFamily="18" charset="0"/>
              </a:rPr>
              <a:t>«</a:t>
            </a:r>
            <a:r>
              <a:rPr lang="en-US" sz="2400" dirty="0">
                <a:solidFill>
                  <a:prstClr val="black"/>
                </a:solidFill>
                <a:latin typeface="Times New Roman" panose="02020603050405020304" pitchFamily="18" charset="0"/>
                <a:cs typeface="Times New Roman" panose="02020603050405020304" pitchFamily="18" charset="0"/>
              </a:rPr>
              <a:t>Robotics and Mechatronics</a:t>
            </a:r>
            <a:r>
              <a:rPr lang="ru-RU" sz="2400" dirty="0">
                <a:solidFill>
                  <a:prstClr val="black"/>
                </a:solidFill>
                <a:latin typeface="Times New Roman" panose="02020603050405020304" pitchFamily="18" charset="0"/>
                <a:cs typeface="Times New Roman" panose="02020603050405020304" pitchFamily="18" charset="0"/>
              </a:rPr>
              <a:t>»</a:t>
            </a:r>
            <a:r>
              <a:rPr lang="en-US" sz="2400" dirty="0">
                <a:solidFill>
                  <a:prstClr val="black"/>
                </a:solidFill>
                <a:latin typeface="Times New Roman" panose="02020603050405020304" pitchFamily="18" charset="0"/>
                <a:cs typeface="Times New Roman" panose="02020603050405020304" pitchFamily="18" charset="0"/>
              </a:rPr>
              <a:t> Department</a:t>
            </a:r>
            <a:r>
              <a:rPr lang="ru-RU" sz="2400" dirty="0">
                <a:solidFill>
                  <a:prstClr val="black"/>
                </a:solidFill>
                <a:latin typeface="Times New Roman" panose="02020603050405020304" pitchFamily="18" charset="0"/>
                <a:cs typeface="Times New Roman" panose="02020603050405020304" pitchFamily="18" charset="0"/>
              </a:rPr>
              <a:t> </a:t>
            </a:r>
          </a:p>
          <a:p>
            <a:pPr algn="ctr"/>
            <a:r>
              <a:rPr lang="en-US" sz="2400" dirty="0">
                <a:solidFill>
                  <a:prstClr val="black"/>
                </a:solidFill>
                <a:latin typeface="Times New Roman" panose="02020603050405020304" pitchFamily="18" charset="0"/>
                <a:cs typeface="Times New Roman" panose="02020603050405020304" pitchFamily="18" charset="0"/>
              </a:rPr>
              <a:t>MSTU</a:t>
            </a:r>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“STANKIN”</a:t>
            </a:r>
          </a:p>
        </p:txBody>
      </p:sp>
      <p:sp>
        <p:nvSpPr>
          <p:cNvPr id="8" name="Прямоугольник 7"/>
          <p:cNvSpPr/>
          <p:nvPr/>
        </p:nvSpPr>
        <p:spPr>
          <a:xfrm>
            <a:off x="7273194" y="5365774"/>
            <a:ext cx="3263069" cy="461665"/>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Ilyukhin Yu</a:t>
            </a:r>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V</a:t>
            </a:r>
            <a:r>
              <a:rPr lang="ru-RU" sz="2400" dirty="0">
                <a:solidFill>
                  <a:prstClr val="black"/>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92199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Рисунок 26"/>
          <p:cNvPicPr>
            <a:picLocks noChangeAspect="1"/>
          </p:cNvPicPr>
          <p:nvPr/>
        </p:nvPicPr>
        <p:blipFill rotWithShape="1">
          <a:blip r:embed="rId2"/>
          <a:srcRect t="-115" b="115"/>
          <a:stretch/>
        </p:blipFill>
        <p:spPr>
          <a:xfrm>
            <a:off x="123985" y="2567217"/>
            <a:ext cx="3744000" cy="3132000"/>
          </a:xfrm>
          <a:prstGeom prst="rect">
            <a:avLst/>
          </a:prstGeom>
        </p:spPr>
      </p:pic>
      <p:sp>
        <p:nvSpPr>
          <p:cNvPr id="11" name="TextBox 10"/>
          <p:cNvSpPr txBox="1"/>
          <p:nvPr/>
        </p:nvSpPr>
        <p:spPr>
          <a:xfrm>
            <a:off x="4924933" y="8157"/>
            <a:ext cx="2462457"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drives with one motor</a:t>
            </a:r>
            <a:endParaRPr lang="ru-RU" sz="2000" dirty="0">
              <a:latin typeface="Times New Roman" panose="02020603050405020304" pitchFamily="18" charset="0"/>
              <a:ea typeface="SimSun" panose="02010600030101010101" pitchFamily="2" charset="-122"/>
            </a:endParaRPr>
          </a:p>
        </p:txBody>
      </p:sp>
      <p:sp>
        <p:nvSpPr>
          <p:cNvPr id="12" name="TextBox 11"/>
          <p:cNvSpPr txBox="1"/>
          <p:nvPr/>
        </p:nvSpPr>
        <p:spPr>
          <a:xfrm>
            <a:off x="9161473" y="2810"/>
            <a:ext cx="2320285"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dual-motor drives</a:t>
            </a:r>
            <a:endParaRPr lang="ru-RU" sz="2000" dirty="0">
              <a:latin typeface="Times New Roman" panose="02020603050405020304" pitchFamily="18" charset="0"/>
              <a:ea typeface="SimSun" panose="02010600030101010101" pitchFamily="2" charset="-122"/>
            </a:endParaRPr>
          </a:p>
        </p:txBody>
      </p:sp>
      <p:sp>
        <p:nvSpPr>
          <p:cNvPr id="15" name="TextBox 14"/>
          <p:cNvSpPr txBox="1"/>
          <p:nvPr/>
        </p:nvSpPr>
        <p:spPr>
          <a:xfrm>
            <a:off x="0" y="42584"/>
            <a:ext cx="3867985" cy="1938992"/>
          </a:xfrm>
          <a:prstGeom prst="rect">
            <a:avLst/>
          </a:prstGeom>
          <a:noFill/>
        </p:spPr>
        <p:txBody>
          <a:bodyPr wrap="square" rtlCol="0">
            <a:spAutoFit/>
          </a:bodyPr>
          <a:lstStyle/>
          <a:p>
            <a:pPr algn="just"/>
            <a:r>
              <a:rPr lang="en-GB" sz="2400" b="1" dirty="0">
                <a:solidFill>
                  <a:srgbClr val="4B53BD"/>
                </a:solidFill>
                <a:latin typeface="Times New Roman" panose="02020603050405020304" pitchFamily="18" charset="0"/>
                <a:ea typeface="SimSun" panose="02010600030101010101" pitchFamily="2" charset="-122"/>
              </a:rPr>
              <a:t>Radial and axial mean-square deviations of manipulator at motion along circular trajectory </a:t>
            </a:r>
            <a:r>
              <a:rPr lang="ru-RU" sz="2400" b="1" dirty="0">
                <a:solidFill>
                  <a:srgbClr val="4B53BD"/>
                </a:solidFill>
                <a:latin typeface="Times New Roman" panose="02020603050405020304" pitchFamily="18" charset="0"/>
                <a:ea typeface="SimSun" panose="02010600030101010101" pitchFamily="2" charset="-122"/>
              </a:rPr>
              <a:t>№</a:t>
            </a:r>
            <a:r>
              <a:rPr lang="en-GB" sz="2400" b="1" dirty="0">
                <a:solidFill>
                  <a:srgbClr val="4B53BD"/>
                </a:solidFill>
                <a:latin typeface="Times New Roman" panose="02020603050405020304" pitchFamily="18" charset="0"/>
                <a:ea typeface="SimSun" panose="02010600030101010101" pitchFamily="2" charset="-122"/>
              </a:rPr>
              <a:t>2 in horizontal plane</a:t>
            </a:r>
            <a:endParaRPr lang="ru-RU" sz="2400" b="1" dirty="0">
              <a:solidFill>
                <a:srgbClr val="4B53BD"/>
              </a:solidFill>
              <a:latin typeface="Times New Roman" panose="02020603050405020304" pitchFamily="18" charset="0"/>
              <a:ea typeface="SimSun" panose="02010600030101010101" pitchFamily="2" charset="-122"/>
            </a:endParaRPr>
          </a:p>
        </p:txBody>
      </p:sp>
      <p:sp>
        <p:nvSpPr>
          <p:cNvPr id="16" name="Прямоугольник 15"/>
          <p:cNvSpPr/>
          <p:nvPr/>
        </p:nvSpPr>
        <p:spPr>
          <a:xfrm>
            <a:off x="5095795" y="5706664"/>
            <a:ext cx="6808274"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1 – </a:t>
            </a:r>
            <a:r>
              <a:rPr lang="en-GB" dirty="0">
                <a:latin typeface="Times New Roman" panose="02020603050405020304" pitchFamily="18" charset="0"/>
                <a:ea typeface="Times New Roman" panose="02020603050405020304" pitchFamily="18" charset="0"/>
              </a:rPr>
              <a:t>at radius</a:t>
            </a:r>
            <a:r>
              <a:rPr lang="ru-RU"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equal to</a:t>
            </a:r>
            <a:r>
              <a:rPr lang="ru-RU"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Calibri" panose="020F0502020204030204" pitchFamily="34" charset="0"/>
              </a:rPr>
              <a:t>10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2 – </a:t>
            </a:r>
            <a:r>
              <a:rPr lang="ru-RU" dirty="0">
                <a:latin typeface="Times New Roman" panose="02020603050405020304" pitchFamily="18" charset="0"/>
                <a:ea typeface="Calibri" panose="020F0502020204030204" pitchFamily="34" charset="0"/>
              </a:rPr>
              <a:t>50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3</a:t>
            </a:r>
            <a:r>
              <a:rPr lang="en-US" dirty="0">
                <a:latin typeface="Times New Roman" panose="02020603050405020304" pitchFamily="18" charset="0"/>
                <a:ea typeface="Calibri" panose="020F0502020204030204" pitchFamily="34" charset="0"/>
              </a:rPr>
              <a:t> – </a:t>
            </a:r>
            <a:r>
              <a:rPr lang="ru-RU" dirty="0">
                <a:latin typeface="Times New Roman" panose="02020603050405020304" pitchFamily="18" charset="0"/>
                <a:ea typeface="Calibri" panose="020F0502020204030204" pitchFamily="34" charset="0"/>
              </a:rPr>
              <a:t>100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4</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  150 </a:t>
            </a:r>
            <a:r>
              <a:rPr lang="en-GB" dirty="0">
                <a:latin typeface="Times New Roman" panose="02020603050405020304" pitchFamily="18" charset="0"/>
                <a:ea typeface="Calibri" panose="020F0502020204030204" pitchFamily="34" charset="0"/>
              </a:rPr>
              <a:t>mm</a:t>
            </a:r>
            <a:r>
              <a:rPr lang="ru-RU" dirty="0">
                <a:latin typeface="Times New Roman" panose="02020603050405020304" pitchFamily="18" charset="0"/>
                <a:ea typeface="Calibri" panose="020F0502020204030204" pitchFamily="34" charset="0"/>
              </a:rPr>
              <a:t>. </a:t>
            </a:r>
            <a:endParaRPr lang="ru-RU" dirty="0"/>
          </a:p>
        </p:txBody>
      </p:sp>
      <p:sp>
        <p:nvSpPr>
          <p:cNvPr id="2" name="Прямоугольник 1"/>
          <p:cNvSpPr/>
          <p:nvPr/>
        </p:nvSpPr>
        <p:spPr>
          <a:xfrm>
            <a:off x="854038" y="6058508"/>
            <a:ext cx="10419553" cy="707886"/>
          </a:xfrm>
          <a:prstGeom prst="rect">
            <a:avLst/>
          </a:prstGeom>
        </p:spPr>
        <p:txBody>
          <a:bodyPr wrap="square">
            <a:spAutoFit/>
          </a:bodyPr>
          <a:lstStyle/>
          <a:p>
            <a:pPr algn="just"/>
            <a:r>
              <a:rPr lang="en-GB" sz="2000" b="1" u="sng" dirty="0">
                <a:latin typeface="Times New Roman" panose="02020603050405020304" pitchFamily="18" charset="0"/>
                <a:ea typeface="Calibri" panose="020F0502020204030204" pitchFamily="34" charset="0"/>
              </a:rPr>
              <a:t>Conclusion</a:t>
            </a:r>
            <a:r>
              <a:rPr lang="en-US" sz="2000" b="1" dirty="0">
                <a:latin typeface="Times New Roman" panose="02020603050405020304" pitchFamily="18" charset="0"/>
                <a:ea typeface="Calibri" panose="020F0502020204030204" pitchFamily="34" charset="0"/>
              </a:rPr>
              <a:t>:</a:t>
            </a:r>
            <a:r>
              <a:rPr lang="en-US" sz="2000" dirty="0">
                <a:latin typeface="Times New Roman" panose="02020603050405020304" pitchFamily="18" charset="0"/>
                <a:ea typeface="Calibri" panose="020F0502020204030204" pitchFamily="34" charset="0"/>
              </a:rPr>
              <a:t> in these cases </a:t>
            </a:r>
            <a:r>
              <a:rPr lang="en-GB" sz="2000" dirty="0">
                <a:latin typeface="Times New Roman" panose="02020603050405020304" pitchFamily="18" charset="0"/>
                <a:ea typeface="Calibri" panose="020F0502020204030204" pitchFamily="34" charset="0"/>
              </a:rPr>
              <a:t>manipulator with precision dual-motor drives possesses</a:t>
            </a:r>
            <a:r>
              <a:rPr lang="ru-RU" sz="2000" dirty="0">
                <a:latin typeface="Times New Roman" panose="02020603050405020304" pitchFamily="18" charset="0"/>
                <a:ea typeface="Calibri" panose="020F0502020204030204" pitchFamily="34" charset="0"/>
              </a:rPr>
              <a:t> </a:t>
            </a:r>
            <a:r>
              <a:rPr lang="en-GB" sz="2000" dirty="0">
                <a:latin typeface="Times New Roman" panose="02020603050405020304" pitchFamily="18" charset="0"/>
                <a:ea typeface="Calibri" panose="020F0502020204030204" pitchFamily="34" charset="0"/>
              </a:rPr>
              <a:t>significantly higher accuracy than manipulator with drives with one motor</a:t>
            </a:r>
            <a:r>
              <a:rPr lang="de-DE" sz="2000" dirty="0">
                <a:latin typeface="Times New Roman" panose="02020603050405020304" pitchFamily="18" charset="0"/>
                <a:ea typeface="Calibri" panose="020F0502020204030204" pitchFamily="34" charset="0"/>
              </a:rPr>
              <a:t>.</a:t>
            </a:r>
            <a:endParaRPr lang="ru-RU" sz="2000" dirty="0"/>
          </a:p>
        </p:txBody>
      </p:sp>
      <p:grpSp>
        <p:nvGrpSpPr>
          <p:cNvPr id="24" name="Группа 23"/>
          <p:cNvGrpSpPr/>
          <p:nvPr/>
        </p:nvGrpSpPr>
        <p:grpSpPr>
          <a:xfrm>
            <a:off x="3873158" y="685797"/>
            <a:ext cx="4158903" cy="2521833"/>
            <a:chOff x="3873158" y="685797"/>
            <a:chExt cx="4158903" cy="2521833"/>
          </a:xfrm>
        </p:grpSpPr>
        <p:grpSp>
          <p:nvGrpSpPr>
            <p:cNvPr id="5" name="Группа 4"/>
            <p:cNvGrpSpPr/>
            <p:nvPr/>
          </p:nvGrpSpPr>
          <p:grpSpPr>
            <a:xfrm>
              <a:off x="3873158" y="685797"/>
              <a:ext cx="4158903" cy="2521833"/>
              <a:chOff x="3873159" y="685797"/>
              <a:chExt cx="4158903" cy="2521833"/>
            </a:xfrm>
          </p:grpSpPr>
          <p:pic>
            <p:nvPicPr>
              <p:cNvPr id="23" name="Рисунок 22" descr="C:\Users\Ruslan\AppData\Local\Microsoft\Windows\INetCache\Content.Word\One_top_2_R.TIF"/>
              <p:cNvPicPr/>
              <p:nvPr/>
            </p:nvPicPr>
            <p:blipFill rotWithShape="1">
              <a:blip r:embed="rId3">
                <a:extLst>
                  <a:ext uri="{28A0092B-C50C-407E-A947-70E740481C1C}">
                    <a14:useLocalDpi xmlns:a14="http://schemas.microsoft.com/office/drawing/2010/main" val="0"/>
                  </a:ext>
                </a:extLst>
              </a:blip>
              <a:srcRect t="1059" r="6471" b="-1282"/>
              <a:stretch/>
            </p:blipFill>
            <p:spPr bwMode="auto">
              <a:xfrm>
                <a:off x="3873159" y="685797"/>
                <a:ext cx="4158903" cy="2521833"/>
              </a:xfrm>
              <a:prstGeom prst="rect">
                <a:avLst/>
              </a:prstGeom>
              <a:noFill/>
              <a:ln>
                <a:noFill/>
              </a:ln>
              <a:extLst>
                <a:ext uri="{53640926-AAD7-44D8-BBD7-CCE9431645EC}">
                  <a14:shadowObscured xmlns:a14="http://schemas.microsoft.com/office/drawing/2010/main"/>
                </a:ext>
              </a:extLst>
            </p:spPr>
          </p:pic>
          <p:pic>
            <p:nvPicPr>
              <p:cNvPr id="4" name="Рисунок 3"/>
              <p:cNvPicPr>
                <a:picLocks noChangeAspect="1"/>
              </p:cNvPicPr>
              <p:nvPr/>
            </p:nvPicPr>
            <p:blipFill>
              <a:blip r:embed="rId4"/>
              <a:stretch>
                <a:fillRect/>
              </a:stretch>
            </p:blipFill>
            <p:spPr>
              <a:xfrm>
                <a:off x="4070905" y="1802935"/>
                <a:ext cx="127715" cy="158902"/>
              </a:xfrm>
              <a:prstGeom prst="rect">
                <a:avLst/>
              </a:prstGeom>
            </p:spPr>
          </p:pic>
        </p:grpSp>
        <p:pic>
          <p:nvPicPr>
            <p:cNvPr id="9" name="Рисунок 8"/>
            <p:cNvPicPr>
              <a:picLocks noChangeAspect="1"/>
            </p:cNvPicPr>
            <p:nvPr/>
          </p:nvPicPr>
          <p:blipFill>
            <a:blip r:embed="rId5"/>
            <a:stretch>
              <a:fillRect/>
            </a:stretch>
          </p:blipFill>
          <p:spPr>
            <a:xfrm>
              <a:off x="3963907" y="1509791"/>
              <a:ext cx="101917" cy="138781"/>
            </a:xfrm>
            <a:prstGeom prst="rect">
              <a:avLst/>
            </a:prstGeom>
          </p:spPr>
        </p:pic>
      </p:grpSp>
      <p:grpSp>
        <p:nvGrpSpPr>
          <p:cNvPr id="31" name="Группа 30"/>
          <p:cNvGrpSpPr/>
          <p:nvPr/>
        </p:nvGrpSpPr>
        <p:grpSpPr>
          <a:xfrm>
            <a:off x="3870054" y="3207630"/>
            <a:ext cx="4160974" cy="2521834"/>
            <a:chOff x="3870054" y="3207630"/>
            <a:chExt cx="4160974" cy="2521834"/>
          </a:xfrm>
        </p:grpSpPr>
        <p:grpSp>
          <p:nvGrpSpPr>
            <p:cNvPr id="8" name="Группа 7"/>
            <p:cNvGrpSpPr/>
            <p:nvPr/>
          </p:nvGrpSpPr>
          <p:grpSpPr>
            <a:xfrm>
              <a:off x="3870054" y="3207630"/>
              <a:ext cx="4160974" cy="2521834"/>
              <a:chOff x="3870054" y="3207630"/>
              <a:chExt cx="4160974" cy="2521834"/>
            </a:xfrm>
          </p:grpSpPr>
          <p:pic>
            <p:nvPicPr>
              <p:cNvPr id="21" name="Рисунок 20" descr="C:\Users\Ruslan\AppData\Local\Microsoft\Windows\INetCache\Content.Word\One_top_2_Z.TIF"/>
              <p:cNvPicPr/>
              <p:nvPr/>
            </p:nvPicPr>
            <p:blipFill rotWithShape="1">
              <a:blip r:embed="rId6">
                <a:extLst>
                  <a:ext uri="{28A0092B-C50C-407E-A947-70E740481C1C}">
                    <a14:useLocalDpi xmlns:a14="http://schemas.microsoft.com/office/drawing/2010/main" val="0"/>
                  </a:ext>
                </a:extLst>
              </a:blip>
              <a:srcRect t="1123" r="6579" b="-1222"/>
              <a:stretch/>
            </p:blipFill>
            <p:spPr bwMode="auto">
              <a:xfrm>
                <a:off x="3870054" y="3207630"/>
                <a:ext cx="4160974" cy="2521834"/>
              </a:xfrm>
              <a:prstGeom prst="rect">
                <a:avLst/>
              </a:prstGeom>
              <a:noFill/>
              <a:ln>
                <a:noFill/>
              </a:ln>
              <a:extLst>
                <a:ext uri="{53640926-AAD7-44D8-BBD7-CCE9431645EC}">
                  <a14:shadowObscured xmlns:a14="http://schemas.microsoft.com/office/drawing/2010/main"/>
                </a:ext>
              </a:extLst>
            </p:spPr>
          </p:pic>
          <p:pic>
            <p:nvPicPr>
              <p:cNvPr id="17" name="Рисунок 16"/>
              <p:cNvPicPr>
                <a:picLocks noChangeAspect="1"/>
              </p:cNvPicPr>
              <p:nvPr/>
            </p:nvPicPr>
            <p:blipFill>
              <a:blip r:embed="rId4"/>
              <a:stretch>
                <a:fillRect/>
              </a:stretch>
            </p:blipFill>
            <p:spPr>
              <a:xfrm>
                <a:off x="4070905" y="4324768"/>
                <a:ext cx="127715" cy="158902"/>
              </a:xfrm>
              <a:prstGeom prst="rect">
                <a:avLst/>
              </a:prstGeom>
            </p:spPr>
          </p:pic>
        </p:grpSp>
        <p:pic>
          <p:nvPicPr>
            <p:cNvPr id="25" name="Рисунок 24"/>
            <p:cNvPicPr>
              <a:picLocks noChangeAspect="1"/>
            </p:cNvPicPr>
            <p:nvPr/>
          </p:nvPicPr>
          <p:blipFill>
            <a:blip r:embed="rId5"/>
            <a:stretch>
              <a:fillRect/>
            </a:stretch>
          </p:blipFill>
          <p:spPr>
            <a:xfrm>
              <a:off x="3963908" y="4031624"/>
              <a:ext cx="101917" cy="138781"/>
            </a:xfrm>
            <a:prstGeom prst="rect">
              <a:avLst/>
            </a:prstGeom>
          </p:spPr>
        </p:pic>
      </p:grpSp>
      <p:grpSp>
        <p:nvGrpSpPr>
          <p:cNvPr id="30" name="Группа 29"/>
          <p:cNvGrpSpPr/>
          <p:nvPr/>
        </p:nvGrpSpPr>
        <p:grpSpPr>
          <a:xfrm>
            <a:off x="8031026" y="3207630"/>
            <a:ext cx="4160974" cy="2521834"/>
            <a:chOff x="8031026" y="3207630"/>
            <a:chExt cx="4160974" cy="2521834"/>
          </a:xfrm>
        </p:grpSpPr>
        <p:grpSp>
          <p:nvGrpSpPr>
            <p:cNvPr id="6" name="Группа 5"/>
            <p:cNvGrpSpPr/>
            <p:nvPr/>
          </p:nvGrpSpPr>
          <p:grpSpPr>
            <a:xfrm>
              <a:off x="8031026" y="3207630"/>
              <a:ext cx="4160974" cy="2521834"/>
              <a:chOff x="8031026" y="3207630"/>
              <a:chExt cx="4160974" cy="2521834"/>
            </a:xfrm>
          </p:grpSpPr>
          <p:pic>
            <p:nvPicPr>
              <p:cNvPr id="22" name="Рисунок 21" descr="C:\Users\Ruslan\AppData\Local\Microsoft\Windows\INetCache\Content.Word\Two_top_2_Z.TIF"/>
              <p:cNvPicPr/>
              <p:nvPr/>
            </p:nvPicPr>
            <p:blipFill rotWithShape="1">
              <a:blip r:embed="rId7">
                <a:extLst>
                  <a:ext uri="{28A0092B-C50C-407E-A947-70E740481C1C}">
                    <a14:useLocalDpi xmlns:a14="http://schemas.microsoft.com/office/drawing/2010/main" val="0"/>
                  </a:ext>
                </a:extLst>
              </a:blip>
              <a:srcRect t="1123" r="6579" b="-1222"/>
              <a:stretch/>
            </p:blipFill>
            <p:spPr bwMode="auto">
              <a:xfrm>
                <a:off x="8031026" y="3207630"/>
                <a:ext cx="4160974" cy="2521834"/>
              </a:xfrm>
              <a:prstGeom prst="rect">
                <a:avLst/>
              </a:prstGeom>
              <a:noFill/>
              <a:ln>
                <a:noFill/>
              </a:ln>
              <a:extLst>
                <a:ext uri="{53640926-AAD7-44D8-BBD7-CCE9431645EC}">
                  <a14:shadowObscured xmlns:a14="http://schemas.microsoft.com/office/drawing/2010/main"/>
                </a:ext>
              </a:extLst>
            </p:spPr>
          </p:pic>
          <p:pic>
            <p:nvPicPr>
              <p:cNvPr id="19" name="Рисунок 18"/>
              <p:cNvPicPr>
                <a:picLocks noChangeAspect="1"/>
              </p:cNvPicPr>
              <p:nvPr/>
            </p:nvPicPr>
            <p:blipFill>
              <a:blip r:embed="rId4"/>
              <a:stretch>
                <a:fillRect/>
              </a:stretch>
            </p:blipFill>
            <p:spPr>
              <a:xfrm>
                <a:off x="8231879" y="4324768"/>
                <a:ext cx="127715" cy="158902"/>
              </a:xfrm>
              <a:prstGeom prst="rect">
                <a:avLst/>
              </a:prstGeom>
            </p:spPr>
          </p:pic>
        </p:grpSp>
        <p:pic>
          <p:nvPicPr>
            <p:cNvPr id="26" name="Рисунок 25"/>
            <p:cNvPicPr>
              <a:picLocks noChangeAspect="1"/>
            </p:cNvPicPr>
            <p:nvPr/>
          </p:nvPicPr>
          <p:blipFill>
            <a:blip r:embed="rId5"/>
            <a:stretch>
              <a:fillRect/>
            </a:stretch>
          </p:blipFill>
          <p:spPr>
            <a:xfrm>
              <a:off x="8122781" y="4031623"/>
              <a:ext cx="101917" cy="138781"/>
            </a:xfrm>
            <a:prstGeom prst="rect">
              <a:avLst/>
            </a:prstGeom>
          </p:spPr>
        </p:pic>
      </p:grpSp>
      <p:grpSp>
        <p:nvGrpSpPr>
          <p:cNvPr id="29" name="Группа 28"/>
          <p:cNvGrpSpPr/>
          <p:nvPr/>
        </p:nvGrpSpPr>
        <p:grpSpPr>
          <a:xfrm>
            <a:off x="8033097" y="685797"/>
            <a:ext cx="4158903" cy="2521833"/>
            <a:chOff x="8033097" y="685797"/>
            <a:chExt cx="4158903" cy="2521833"/>
          </a:xfrm>
        </p:grpSpPr>
        <p:grpSp>
          <p:nvGrpSpPr>
            <p:cNvPr id="7" name="Группа 6"/>
            <p:cNvGrpSpPr/>
            <p:nvPr/>
          </p:nvGrpSpPr>
          <p:grpSpPr>
            <a:xfrm>
              <a:off x="8033097" y="685797"/>
              <a:ext cx="4158903" cy="2521833"/>
              <a:chOff x="8033097" y="685797"/>
              <a:chExt cx="4158903" cy="2521833"/>
            </a:xfrm>
          </p:grpSpPr>
          <p:pic>
            <p:nvPicPr>
              <p:cNvPr id="20" name="Рисунок 19" descr="C:\Users\Ruslan\AppData\Local\Microsoft\Windows\INetCache\Content.Word\Two_top_2_R.TIF"/>
              <p:cNvPicPr/>
              <p:nvPr/>
            </p:nvPicPr>
            <p:blipFill rotWithShape="1">
              <a:blip r:embed="rId8">
                <a:extLst>
                  <a:ext uri="{28A0092B-C50C-407E-A947-70E740481C1C}">
                    <a14:useLocalDpi xmlns:a14="http://schemas.microsoft.com/office/drawing/2010/main" val="0"/>
                  </a:ext>
                </a:extLst>
              </a:blip>
              <a:srcRect t="1097" r="6579" b="-1247"/>
              <a:stretch/>
            </p:blipFill>
            <p:spPr bwMode="auto">
              <a:xfrm>
                <a:off x="8033097" y="685797"/>
                <a:ext cx="4158903" cy="2521833"/>
              </a:xfrm>
              <a:prstGeom prst="rect">
                <a:avLst/>
              </a:prstGeom>
              <a:noFill/>
              <a:ln>
                <a:noFill/>
              </a:ln>
              <a:extLst>
                <a:ext uri="{53640926-AAD7-44D8-BBD7-CCE9431645EC}">
                  <a14:shadowObscured xmlns:a14="http://schemas.microsoft.com/office/drawing/2010/main"/>
                </a:ext>
              </a:extLst>
            </p:spPr>
          </p:pic>
          <p:pic>
            <p:nvPicPr>
              <p:cNvPr id="18" name="Рисунок 17"/>
              <p:cNvPicPr>
                <a:picLocks noChangeAspect="1"/>
              </p:cNvPicPr>
              <p:nvPr/>
            </p:nvPicPr>
            <p:blipFill>
              <a:blip r:embed="rId4"/>
              <a:stretch>
                <a:fillRect/>
              </a:stretch>
            </p:blipFill>
            <p:spPr>
              <a:xfrm>
                <a:off x="8334295" y="1802935"/>
                <a:ext cx="127715" cy="158902"/>
              </a:xfrm>
              <a:prstGeom prst="rect">
                <a:avLst/>
              </a:prstGeom>
            </p:spPr>
          </p:pic>
        </p:grpSp>
        <p:pic>
          <p:nvPicPr>
            <p:cNvPr id="28" name="Рисунок 27"/>
            <p:cNvPicPr>
              <a:picLocks noChangeAspect="1"/>
            </p:cNvPicPr>
            <p:nvPr/>
          </p:nvPicPr>
          <p:blipFill>
            <a:blip r:embed="rId5"/>
            <a:stretch>
              <a:fillRect/>
            </a:stretch>
          </p:blipFill>
          <p:spPr>
            <a:xfrm>
              <a:off x="8222705" y="1509790"/>
              <a:ext cx="101917" cy="138781"/>
            </a:xfrm>
            <a:prstGeom prst="rect">
              <a:avLst/>
            </a:prstGeom>
          </p:spPr>
        </p:pic>
      </p:grpSp>
      <p:pic>
        <p:nvPicPr>
          <p:cNvPr id="32" name="Рисунок 31"/>
          <p:cNvPicPr>
            <a:picLocks noChangeAspect="1"/>
          </p:cNvPicPr>
          <p:nvPr/>
        </p:nvPicPr>
        <p:blipFill>
          <a:blip r:embed="rId9"/>
          <a:stretch>
            <a:fillRect/>
          </a:stretch>
        </p:blipFill>
        <p:spPr>
          <a:xfrm>
            <a:off x="6148541" y="3000057"/>
            <a:ext cx="444818" cy="154233"/>
          </a:xfrm>
          <a:prstGeom prst="rect">
            <a:avLst/>
          </a:prstGeom>
        </p:spPr>
      </p:pic>
      <p:pic>
        <p:nvPicPr>
          <p:cNvPr id="33" name="Рисунок 32"/>
          <p:cNvPicPr>
            <a:picLocks noChangeAspect="1"/>
          </p:cNvPicPr>
          <p:nvPr/>
        </p:nvPicPr>
        <p:blipFill>
          <a:blip r:embed="rId9"/>
          <a:stretch>
            <a:fillRect/>
          </a:stretch>
        </p:blipFill>
        <p:spPr>
          <a:xfrm>
            <a:off x="10245566" y="3000057"/>
            <a:ext cx="444818" cy="154233"/>
          </a:xfrm>
          <a:prstGeom prst="rect">
            <a:avLst/>
          </a:prstGeom>
        </p:spPr>
      </p:pic>
      <p:pic>
        <p:nvPicPr>
          <p:cNvPr id="34" name="Рисунок 33"/>
          <p:cNvPicPr>
            <a:picLocks noChangeAspect="1"/>
          </p:cNvPicPr>
          <p:nvPr/>
        </p:nvPicPr>
        <p:blipFill>
          <a:blip r:embed="rId9"/>
          <a:stretch>
            <a:fillRect/>
          </a:stretch>
        </p:blipFill>
        <p:spPr>
          <a:xfrm>
            <a:off x="6148541" y="5527666"/>
            <a:ext cx="444818" cy="154233"/>
          </a:xfrm>
          <a:prstGeom prst="rect">
            <a:avLst/>
          </a:prstGeom>
        </p:spPr>
      </p:pic>
      <p:pic>
        <p:nvPicPr>
          <p:cNvPr id="35" name="Рисунок 34"/>
          <p:cNvPicPr>
            <a:picLocks noChangeAspect="1"/>
          </p:cNvPicPr>
          <p:nvPr/>
        </p:nvPicPr>
        <p:blipFill>
          <a:blip r:embed="rId9"/>
          <a:stretch>
            <a:fillRect/>
          </a:stretch>
        </p:blipFill>
        <p:spPr>
          <a:xfrm>
            <a:off x="10266601" y="5533381"/>
            <a:ext cx="444818" cy="154233"/>
          </a:xfrm>
          <a:prstGeom prst="rect">
            <a:avLst/>
          </a:prstGeom>
        </p:spPr>
      </p:pic>
    </p:spTree>
    <p:extLst>
      <p:ext uri="{BB962C8B-B14F-4D97-AF65-F5344CB8AC3E}">
        <p14:creationId xmlns:p14="http://schemas.microsoft.com/office/powerpoint/2010/main" val="3862855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C:\MATLAB Folder\Model_D\015_001\One_2a_2.tif"/>
          <p:cNvPicPr/>
          <p:nvPr/>
        </p:nvPicPr>
        <p:blipFill>
          <a:blip r:embed="rId2">
            <a:extLst>
              <a:ext uri="{28A0092B-C50C-407E-A947-70E740481C1C}">
                <a14:useLocalDpi xmlns:a14="http://schemas.microsoft.com/office/drawing/2010/main" val="0"/>
              </a:ext>
            </a:extLst>
          </a:blip>
          <a:srcRect l="13708" r="2422"/>
          <a:stretch>
            <a:fillRect/>
          </a:stretch>
        </p:blipFill>
        <p:spPr bwMode="auto">
          <a:xfrm>
            <a:off x="5795" y="388759"/>
            <a:ext cx="3914274" cy="2885608"/>
          </a:xfrm>
          <a:prstGeom prst="rect">
            <a:avLst/>
          </a:prstGeom>
          <a:noFill/>
          <a:ln>
            <a:noFill/>
          </a:ln>
        </p:spPr>
      </p:pic>
      <p:pic>
        <p:nvPicPr>
          <p:cNvPr id="3" name="Рисунок 2" descr="C:\MATLAB Folder\Model_D\015_001\Two_2a_2.tif"/>
          <p:cNvPicPr/>
          <p:nvPr/>
        </p:nvPicPr>
        <p:blipFill>
          <a:blip r:embed="rId3">
            <a:extLst>
              <a:ext uri="{28A0092B-C50C-407E-A947-70E740481C1C}">
                <a14:useLocalDpi xmlns:a14="http://schemas.microsoft.com/office/drawing/2010/main" val="0"/>
              </a:ext>
            </a:extLst>
          </a:blip>
          <a:srcRect l="13727" r="2304"/>
          <a:stretch>
            <a:fillRect/>
          </a:stretch>
        </p:blipFill>
        <p:spPr bwMode="auto">
          <a:xfrm>
            <a:off x="0" y="3255705"/>
            <a:ext cx="3914274" cy="2885608"/>
          </a:xfrm>
          <a:prstGeom prst="rect">
            <a:avLst/>
          </a:prstGeom>
          <a:noFill/>
          <a:ln>
            <a:noFill/>
          </a:ln>
        </p:spPr>
      </p:pic>
      <p:sp>
        <p:nvSpPr>
          <p:cNvPr id="4" name="Прямоугольник 3"/>
          <p:cNvSpPr/>
          <p:nvPr/>
        </p:nvSpPr>
        <p:spPr>
          <a:xfrm>
            <a:off x="463695" y="5996375"/>
            <a:ext cx="2377440" cy="830997"/>
          </a:xfrm>
          <a:prstGeom prst="rect">
            <a:avLst/>
          </a:prstGeom>
        </p:spPr>
        <p:txBody>
          <a:bodyPr wrap="square">
            <a:spAutoFit/>
          </a:bodyPr>
          <a:lstStyle/>
          <a:p>
            <a:r>
              <a:rPr lang="ru-RU" sz="2400" dirty="0">
                <a:latin typeface="Times New Roman" panose="02020603050405020304" pitchFamily="18" charset="0"/>
                <a:ea typeface="Calibri" panose="020F0502020204030204" pitchFamily="34" charset="0"/>
              </a:rPr>
              <a:t>1)  </a:t>
            </a:r>
            <a:r>
              <a:rPr lang="de-DE" sz="2400" dirty="0">
                <a:latin typeface="Times New Roman" panose="02020603050405020304" pitchFamily="18" charset="0"/>
                <a:ea typeface="Calibri" panose="020F0502020204030204" pitchFamily="34" charset="0"/>
              </a:rPr>
              <a:t>V </a:t>
            </a:r>
            <a:r>
              <a:rPr lang="en-US" sz="2400" dirty="0">
                <a:latin typeface="Times New Roman" panose="02020603050405020304" pitchFamily="18" charset="0"/>
                <a:ea typeface="Calibri" panose="020F0502020204030204" pitchFamily="34" charset="0"/>
              </a:rPr>
              <a:t>= </a:t>
            </a:r>
            <a:r>
              <a:rPr lang="ru-RU" sz="2400" dirty="0">
                <a:latin typeface="Times New Roman" panose="02020603050405020304" pitchFamily="18" charset="0"/>
                <a:ea typeface="Calibri" panose="020F0502020204030204" pitchFamily="34" charset="0"/>
              </a:rPr>
              <a:t>25 </a:t>
            </a:r>
            <a:r>
              <a:rPr lang="en-GB" sz="2400" dirty="0">
                <a:latin typeface="Times New Roman" panose="02020603050405020304" pitchFamily="18" charset="0"/>
                <a:ea typeface="Calibri" panose="020F0502020204030204" pitchFamily="34" charset="0"/>
              </a:rPr>
              <a:t>mm</a:t>
            </a:r>
            <a:r>
              <a:rPr lang="ru-RU" sz="2400" dirty="0">
                <a:latin typeface="Times New Roman" panose="02020603050405020304" pitchFamily="18" charset="0"/>
                <a:ea typeface="Calibri" panose="020F0502020204030204" pitchFamily="34" charset="0"/>
              </a:rPr>
              <a:t>/</a:t>
            </a:r>
            <a:r>
              <a:rPr lang="en-GB" sz="2400" dirty="0">
                <a:latin typeface="Times New Roman" panose="02020603050405020304" pitchFamily="18" charset="0"/>
                <a:ea typeface="Calibri" panose="020F0502020204030204" pitchFamily="34" charset="0"/>
              </a:rPr>
              <a:t>s</a:t>
            </a:r>
            <a:endParaRPr lang="ru-RU" sz="2400" dirty="0">
              <a:latin typeface="Times New Roman" panose="02020603050405020304" pitchFamily="18" charset="0"/>
              <a:ea typeface="Calibri" panose="020F0502020204030204" pitchFamily="34" charset="0"/>
            </a:endParaRPr>
          </a:p>
          <a:p>
            <a:r>
              <a:rPr lang="ru-RU" sz="2400" dirty="0">
                <a:latin typeface="Times New Roman" panose="02020603050405020304" pitchFamily="18" charset="0"/>
                <a:ea typeface="Calibri" panose="020F0502020204030204" pitchFamily="34" charset="0"/>
              </a:rPr>
              <a:t>      </a:t>
            </a:r>
            <a:r>
              <a:rPr lang="en-US" sz="2400" dirty="0">
                <a:latin typeface="Times New Roman" panose="02020603050405020304" pitchFamily="18" charset="0"/>
                <a:ea typeface="Calibri" panose="020F0502020204030204" pitchFamily="34" charset="0"/>
              </a:rPr>
              <a:t>R = </a:t>
            </a:r>
            <a:r>
              <a:rPr lang="ru-RU" sz="2400" dirty="0">
                <a:latin typeface="Times New Roman" panose="02020603050405020304" pitchFamily="18" charset="0"/>
                <a:ea typeface="Calibri" panose="020F0502020204030204" pitchFamily="34" charset="0"/>
              </a:rPr>
              <a:t>10 </a:t>
            </a:r>
            <a:r>
              <a:rPr lang="en-GB" sz="2400" dirty="0">
                <a:latin typeface="Times New Roman" panose="02020603050405020304" pitchFamily="18" charset="0"/>
                <a:ea typeface="Calibri" panose="020F0502020204030204" pitchFamily="34" charset="0"/>
              </a:rPr>
              <a:t>mm</a:t>
            </a:r>
            <a:endParaRPr lang="ru-RU" sz="2400" dirty="0"/>
          </a:p>
        </p:txBody>
      </p:sp>
      <p:pic>
        <p:nvPicPr>
          <p:cNvPr id="5" name="Рисунок 4" descr="C:\MATLAB Folder\Model_D\015_001\One_2b_2.tif"/>
          <p:cNvPicPr/>
          <p:nvPr/>
        </p:nvPicPr>
        <p:blipFill>
          <a:blip r:embed="rId4">
            <a:extLst>
              <a:ext uri="{28A0092B-C50C-407E-A947-70E740481C1C}">
                <a14:useLocalDpi xmlns:a14="http://schemas.microsoft.com/office/drawing/2010/main" val="0"/>
              </a:ext>
            </a:extLst>
          </a:blip>
          <a:srcRect l="13876" r="2449"/>
          <a:stretch>
            <a:fillRect/>
          </a:stretch>
        </p:blipFill>
        <p:spPr bwMode="auto">
          <a:xfrm>
            <a:off x="4100820" y="322904"/>
            <a:ext cx="3914275" cy="2902721"/>
          </a:xfrm>
          <a:prstGeom prst="rect">
            <a:avLst/>
          </a:prstGeom>
          <a:noFill/>
          <a:ln>
            <a:noFill/>
          </a:ln>
        </p:spPr>
      </p:pic>
      <p:pic>
        <p:nvPicPr>
          <p:cNvPr id="6" name="Рисунок 5" descr="C:\MATLAB Folder\Model_D\015_001\Two_2b_2.tif"/>
          <p:cNvPicPr/>
          <p:nvPr/>
        </p:nvPicPr>
        <p:blipFill>
          <a:blip r:embed="rId5">
            <a:extLst>
              <a:ext uri="{28A0092B-C50C-407E-A947-70E740481C1C}">
                <a14:useLocalDpi xmlns:a14="http://schemas.microsoft.com/office/drawing/2010/main" val="0"/>
              </a:ext>
            </a:extLst>
          </a:blip>
          <a:srcRect l="14349" r="1823"/>
          <a:stretch>
            <a:fillRect/>
          </a:stretch>
        </p:blipFill>
        <p:spPr bwMode="auto">
          <a:xfrm>
            <a:off x="4145435" y="3225625"/>
            <a:ext cx="3914274" cy="2895490"/>
          </a:xfrm>
          <a:prstGeom prst="rect">
            <a:avLst/>
          </a:prstGeom>
          <a:noFill/>
          <a:ln>
            <a:noFill/>
          </a:ln>
        </p:spPr>
      </p:pic>
      <p:pic>
        <p:nvPicPr>
          <p:cNvPr id="7" name="Рисунок 6" descr="C:\MATLAB Folder\Model_D\015_001\One_2c_2.tif"/>
          <p:cNvPicPr/>
          <p:nvPr/>
        </p:nvPicPr>
        <p:blipFill>
          <a:blip r:embed="rId6">
            <a:extLst>
              <a:ext uri="{28A0092B-C50C-407E-A947-70E740481C1C}">
                <a14:useLocalDpi xmlns:a14="http://schemas.microsoft.com/office/drawing/2010/main" val="0"/>
              </a:ext>
            </a:extLst>
          </a:blip>
          <a:srcRect l="13966" r="2042"/>
          <a:stretch>
            <a:fillRect/>
          </a:stretch>
        </p:blipFill>
        <p:spPr bwMode="auto">
          <a:xfrm>
            <a:off x="8208000" y="340017"/>
            <a:ext cx="3919830" cy="2885608"/>
          </a:xfrm>
          <a:prstGeom prst="rect">
            <a:avLst/>
          </a:prstGeom>
          <a:noFill/>
          <a:ln>
            <a:noFill/>
          </a:ln>
        </p:spPr>
      </p:pic>
      <p:pic>
        <p:nvPicPr>
          <p:cNvPr id="8" name="Рисунок 7" descr="C:\MATLAB Folder\Model_D\015_001\Two_2c_2.tif"/>
          <p:cNvPicPr/>
          <p:nvPr/>
        </p:nvPicPr>
        <p:blipFill>
          <a:blip r:embed="rId7">
            <a:extLst>
              <a:ext uri="{28A0092B-C50C-407E-A947-70E740481C1C}">
                <a14:useLocalDpi xmlns:a14="http://schemas.microsoft.com/office/drawing/2010/main" val="0"/>
              </a:ext>
            </a:extLst>
          </a:blip>
          <a:srcRect l="13857" r="2441"/>
          <a:stretch>
            <a:fillRect/>
          </a:stretch>
        </p:blipFill>
        <p:spPr bwMode="auto">
          <a:xfrm>
            <a:off x="8153546" y="3225625"/>
            <a:ext cx="3919830" cy="2885608"/>
          </a:xfrm>
          <a:prstGeom prst="rect">
            <a:avLst/>
          </a:prstGeom>
          <a:noFill/>
          <a:ln>
            <a:noFill/>
          </a:ln>
        </p:spPr>
      </p:pic>
      <p:sp>
        <p:nvSpPr>
          <p:cNvPr id="11" name="Прямоугольник 10"/>
          <p:cNvSpPr/>
          <p:nvPr/>
        </p:nvSpPr>
        <p:spPr>
          <a:xfrm>
            <a:off x="106943" y="399253"/>
            <a:ext cx="332873" cy="461665"/>
          </a:xfrm>
          <a:prstGeom prst="rect">
            <a:avLst/>
          </a:prstGeom>
        </p:spPr>
        <p:txBody>
          <a:bodyPr wrap="square">
            <a:spAutoFit/>
          </a:bodyPr>
          <a:lstStyle/>
          <a:p>
            <a:r>
              <a:rPr lang="de-DE" sz="2400" dirty="0">
                <a:latin typeface="Times New Roman" panose="02020603050405020304" pitchFamily="18" charset="0"/>
              </a:rPr>
              <a:t>a</a:t>
            </a:r>
            <a:endParaRPr lang="ru-RU" sz="2400" dirty="0"/>
          </a:p>
        </p:txBody>
      </p:sp>
      <p:sp>
        <p:nvSpPr>
          <p:cNvPr id="12" name="Прямоугольник 11"/>
          <p:cNvSpPr/>
          <p:nvPr/>
        </p:nvSpPr>
        <p:spPr>
          <a:xfrm>
            <a:off x="4094080" y="325587"/>
            <a:ext cx="332873" cy="461665"/>
          </a:xfrm>
          <a:prstGeom prst="rect">
            <a:avLst/>
          </a:prstGeom>
        </p:spPr>
        <p:txBody>
          <a:bodyPr wrap="square">
            <a:spAutoFit/>
          </a:bodyPr>
          <a:lstStyle/>
          <a:p>
            <a:r>
              <a:rPr lang="de-DE" sz="2400" dirty="0">
                <a:latin typeface="Times New Roman" panose="02020603050405020304" pitchFamily="18" charset="0"/>
              </a:rPr>
              <a:t>a</a:t>
            </a:r>
            <a:endParaRPr lang="ru-RU" sz="2400" dirty="0"/>
          </a:p>
        </p:txBody>
      </p:sp>
      <p:sp>
        <p:nvSpPr>
          <p:cNvPr id="13" name="Прямоугольник 12"/>
          <p:cNvSpPr/>
          <p:nvPr/>
        </p:nvSpPr>
        <p:spPr>
          <a:xfrm>
            <a:off x="8277724" y="325587"/>
            <a:ext cx="332873" cy="461665"/>
          </a:xfrm>
          <a:prstGeom prst="rect">
            <a:avLst/>
          </a:prstGeom>
        </p:spPr>
        <p:txBody>
          <a:bodyPr wrap="square">
            <a:spAutoFit/>
          </a:bodyPr>
          <a:lstStyle/>
          <a:p>
            <a:r>
              <a:rPr lang="de-DE" sz="2400" dirty="0">
                <a:latin typeface="Times New Roman" panose="02020603050405020304" pitchFamily="18" charset="0"/>
              </a:rPr>
              <a:t>a</a:t>
            </a:r>
            <a:endParaRPr lang="ru-RU" sz="2400" dirty="0"/>
          </a:p>
        </p:txBody>
      </p:sp>
      <p:sp>
        <p:nvSpPr>
          <p:cNvPr id="14" name="Прямоугольник 13"/>
          <p:cNvSpPr/>
          <p:nvPr/>
        </p:nvSpPr>
        <p:spPr>
          <a:xfrm>
            <a:off x="36312" y="3271142"/>
            <a:ext cx="332873" cy="461665"/>
          </a:xfrm>
          <a:prstGeom prst="rect">
            <a:avLst/>
          </a:prstGeom>
        </p:spPr>
        <p:txBody>
          <a:bodyPr wrap="square">
            <a:spAutoFit/>
          </a:bodyPr>
          <a:lstStyle/>
          <a:p>
            <a:r>
              <a:rPr lang="de-DE" sz="2400" dirty="0">
                <a:latin typeface="Times New Roman" panose="02020603050405020304" pitchFamily="18" charset="0"/>
              </a:rPr>
              <a:t>b</a:t>
            </a:r>
            <a:endParaRPr lang="ru-RU" sz="2400" dirty="0"/>
          </a:p>
        </p:txBody>
      </p:sp>
      <p:sp>
        <p:nvSpPr>
          <p:cNvPr id="15" name="Прямоугольник 14"/>
          <p:cNvSpPr/>
          <p:nvPr/>
        </p:nvSpPr>
        <p:spPr>
          <a:xfrm>
            <a:off x="4090981" y="3271142"/>
            <a:ext cx="332873" cy="461665"/>
          </a:xfrm>
          <a:prstGeom prst="rect">
            <a:avLst/>
          </a:prstGeom>
        </p:spPr>
        <p:txBody>
          <a:bodyPr wrap="square">
            <a:spAutoFit/>
          </a:bodyPr>
          <a:lstStyle/>
          <a:p>
            <a:r>
              <a:rPr lang="de-DE" sz="2400" dirty="0">
                <a:latin typeface="Times New Roman" panose="02020603050405020304" pitchFamily="18" charset="0"/>
              </a:rPr>
              <a:t>b</a:t>
            </a:r>
            <a:endParaRPr lang="ru-RU" sz="2400" dirty="0"/>
          </a:p>
        </p:txBody>
      </p:sp>
      <p:sp>
        <p:nvSpPr>
          <p:cNvPr id="16" name="Прямоугольник 15"/>
          <p:cNvSpPr/>
          <p:nvPr/>
        </p:nvSpPr>
        <p:spPr>
          <a:xfrm>
            <a:off x="8208000" y="3271142"/>
            <a:ext cx="327318" cy="461665"/>
          </a:xfrm>
          <a:prstGeom prst="rect">
            <a:avLst/>
          </a:prstGeom>
        </p:spPr>
        <p:txBody>
          <a:bodyPr wrap="square">
            <a:spAutoFit/>
          </a:bodyPr>
          <a:lstStyle/>
          <a:p>
            <a:r>
              <a:rPr lang="de-DE" sz="2400" dirty="0">
                <a:latin typeface="Times New Roman" panose="02020603050405020304" pitchFamily="18" charset="0"/>
              </a:rPr>
              <a:t>b</a:t>
            </a:r>
            <a:endParaRPr lang="ru-RU" sz="2400" dirty="0"/>
          </a:p>
        </p:txBody>
      </p:sp>
      <p:sp>
        <p:nvSpPr>
          <p:cNvPr id="17" name="Прямоугольник 16"/>
          <p:cNvSpPr/>
          <p:nvPr/>
        </p:nvSpPr>
        <p:spPr>
          <a:xfrm>
            <a:off x="4834242" y="5996375"/>
            <a:ext cx="2447432" cy="830997"/>
          </a:xfrm>
          <a:prstGeom prst="rect">
            <a:avLst/>
          </a:prstGeom>
        </p:spPr>
        <p:txBody>
          <a:bodyPr wrap="square">
            <a:spAutoFit/>
          </a:bodyPr>
          <a:lstStyle/>
          <a:p>
            <a:r>
              <a:rPr lang="ru-RU" sz="2400" dirty="0">
                <a:latin typeface="Times New Roman" panose="02020603050405020304" pitchFamily="18" charset="0"/>
                <a:ea typeface="Calibri" panose="020F0502020204030204" pitchFamily="34" charset="0"/>
              </a:rPr>
              <a:t>2)  </a:t>
            </a:r>
            <a:r>
              <a:rPr lang="de-DE" sz="2400" dirty="0">
                <a:latin typeface="Times New Roman" panose="02020603050405020304" pitchFamily="18" charset="0"/>
                <a:ea typeface="Calibri" panose="020F0502020204030204" pitchFamily="34" charset="0"/>
              </a:rPr>
              <a:t>V </a:t>
            </a:r>
            <a:r>
              <a:rPr lang="en-US" sz="2400" dirty="0">
                <a:latin typeface="Times New Roman" panose="02020603050405020304" pitchFamily="18" charset="0"/>
                <a:ea typeface="Calibri" panose="020F0502020204030204" pitchFamily="34" charset="0"/>
              </a:rPr>
              <a:t>= </a:t>
            </a:r>
            <a:r>
              <a:rPr lang="ru-RU" sz="2400" dirty="0">
                <a:latin typeface="Times New Roman" panose="02020603050405020304" pitchFamily="18" charset="0"/>
                <a:ea typeface="Calibri" panose="020F0502020204030204" pitchFamily="34" charset="0"/>
              </a:rPr>
              <a:t>5 </a:t>
            </a:r>
            <a:r>
              <a:rPr lang="en-GB" sz="2400" dirty="0">
                <a:latin typeface="Times New Roman" panose="02020603050405020304" pitchFamily="18" charset="0"/>
                <a:ea typeface="Calibri" panose="020F0502020204030204" pitchFamily="34" charset="0"/>
              </a:rPr>
              <a:t>mm</a:t>
            </a:r>
            <a:r>
              <a:rPr lang="ru-RU" sz="2400" dirty="0">
                <a:latin typeface="Times New Roman" panose="02020603050405020304" pitchFamily="18" charset="0"/>
                <a:ea typeface="Calibri" panose="020F0502020204030204" pitchFamily="34" charset="0"/>
              </a:rPr>
              <a:t>/</a:t>
            </a:r>
            <a:r>
              <a:rPr lang="en-GB" sz="2400" dirty="0">
                <a:latin typeface="Times New Roman" panose="02020603050405020304" pitchFamily="18" charset="0"/>
                <a:ea typeface="Calibri" panose="020F0502020204030204" pitchFamily="34" charset="0"/>
              </a:rPr>
              <a:t>s</a:t>
            </a:r>
            <a:endParaRPr lang="ru-RU" sz="2400" dirty="0">
              <a:latin typeface="Times New Roman" panose="02020603050405020304" pitchFamily="18" charset="0"/>
              <a:ea typeface="Calibri" panose="020F0502020204030204" pitchFamily="34" charset="0"/>
            </a:endParaRPr>
          </a:p>
          <a:p>
            <a:r>
              <a:rPr lang="ru-RU" sz="2400" dirty="0">
                <a:latin typeface="Times New Roman" panose="02020603050405020304" pitchFamily="18" charset="0"/>
                <a:ea typeface="Calibri" panose="020F0502020204030204" pitchFamily="34" charset="0"/>
              </a:rPr>
              <a:t>      </a:t>
            </a:r>
            <a:r>
              <a:rPr lang="en-US" sz="2400" dirty="0">
                <a:latin typeface="Times New Roman" panose="02020603050405020304" pitchFamily="18" charset="0"/>
                <a:ea typeface="Calibri" panose="020F0502020204030204" pitchFamily="34" charset="0"/>
              </a:rPr>
              <a:t>R = </a:t>
            </a:r>
            <a:r>
              <a:rPr lang="ru-RU" sz="2400" dirty="0">
                <a:latin typeface="Times New Roman" panose="02020603050405020304" pitchFamily="18" charset="0"/>
                <a:ea typeface="Calibri" panose="020F0502020204030204" pitchFamily="34" charset="0"/>
              </a:rPr>
              <a:t>10 </a:t>
            </a:r>
            <a:r>
              <a:rPr lang="en-GB" sz="2400" dirty="0">
                <a:latin typeface="Times New Roman" panose="02020603050405020304" pitchFamily="18" charset="0"/>
                <a:ea typeface="Calibri" panose="020F0502020204030204" pitchFamily="34" charset="0"/>
              </a:rPr>
              <a:t>mm</a:t>
            </a:r>
            <a:endParaRPr lang="ru-RU" sz="2400" dirty="0"/>
          </a:p>
        </p:txBody>
      </p:sp>
      <p:sp>
        <p:nvSpPr>
          <p:cNvPr id="18" name="Прямоугольник 17"/>
          <p:cNvSpPr/>
          <p:nvPr/>
        </p:nvSpPr>
        <p:spPr>
          <a:xfrm>
            <a:off x="8924741" y="5996374"/>
            <a:ext cx="2377440" cy="830997"/>
          </a:xfrm>
          <a:prstGeom prst="rect">
            <a:avLst/>
          </a:prstGeom>
        </p:spPr>
        <p:txBody>
          <a:bodyPr wrap="square">
            <a:spAutoFit/>
          </a:bodyPr>
          <a:lstStyle/>
          <a:p>
            <a:r>
              <a:rPr lang="ru-RU" sz="2400" dirty="0">
                <a:latin typeface="Times New Roman" panose="02020603050405020304" pitchFamily="18" charset="0"/>
                <a:ea typeface="Calibri" panose="020F0502020204030204" pitchFamily="34" charset="0"/>
              </a:rPr>
              <a:t>3)  </a:t>
            </a:r>
            <a:r>
              <a:rPr lang="de-DE" sz="2400" dirty="0">
                <a:latin typeface="Times New Roman" panose="02020603050405020304" pitchFamily="18" charset="0"/>
                <a:ea typeface="Calibri" panose="020F0502020204030204" pitchFamily="34" charset="0"/>
              </a:rPr>
              <a:t>V </a:t>
            </a:r>
            <a:r>
              <a:rPr lang="en-US" sz="2400" dirty="0">
                <a:latin typeface="Times New Roman" panose="02020603050405020304" pitchFamily="18" charset="0"/>
                <a:ea typeface="Calibri" panose="020F0502020204030204" pitchFamily="34" charset="0"/>
              </a:rPr>
              <a:t>= </a:t>
            </a:r>
            <a:r>
              <a:rPr lang="ru-RU" sz="2400" dirty="0">
                <a:latin typeface="Times New Roman" panose="02020603050405020304" pitchFamily="18" charset="0"/>
                <a:ea typeface="Calibri" panose="020F0502020204030204" pitchFamily="34" charset="0"/>
              </a:rPr>
              <a:t>25 </a:t>
            </a:r>
            <a:r>
              <a:rPr lang="en-GB" sz="2400" dirty="0">
                <a:latin typeface="Times New Roman" panose="02020603050405020304" pitchFamily="18" charset="0"/>
                <a:ea typeface="Calibri" panose="020F0502020204030204" pitchFamily="34" charset="0"/>
              </a:rPr>
              <a:t>mm</a:t>
            </a:r>
            <a:r>
              <a:rPr lang="ru-RU" sz="2400" dirty="0">
                <a:latin typeface="Times New Roman" panose="02020603050405020304" pitchFamily="18" charset="0"/>
                <a:ea typeface="Calibri" panose="020F0502020204030204" pitchFamily="34" charset="0"/>
              </a:rPr>
              <a:t>/</a:t>
            </a:r>
            <a:r>
              <a:rPr lang="en-GB" sz="2400" dirty="0">
                <a:latin typeface="Times New Roman" panose="02020603050405020304" pitchFamily="18" charset="0"/>
                <a:ea typeface="Calibri" panose="020F0502020204030204" pitchFamily="34" charset="0"/>
              </a:rPr>
              <a:t>s</a:t>
            </a:r>
            <a:endParaRPr lang="ru-RU" sz="2400" dirty="0">
              <a:latin typeface="Times New Roman" panose="02020603050405020304" pitchFamily="18" charset="0"/>
              <a:ea typeface="Calibri" panose="020F0502020204030204" pitchFamily="34" charset="0"/>
            </a:endParaRPr>
          </a:p>
          <a:p>
            <a:r>
              <a:rPr lang="ru-RU" sz="2400" dirty="0">
                <a:latin typeface="Times New Roman" panose="02020603050405020304" pitchFamily="18" charset="0"/>
                <a:ea typeface="Calibri" panose="020F0502020204030204" pitchFamily="34" charset="0"/>
              </a:rPr>
              <a:t>      </a:t>
            </a:r>
            <a:r>
              <a:rPr lang="en-US" sz="2400" dirty="0">
                <a:latin typeface="Times New Roman" panose="02020603050405020304" pitchFamily="18" charset="0"/>
                <a:ea typeface="Calibri" panose="020F0502020204030204" pitchFamily="34" charset="0"/>
              </a:rPr>
              <a:t>R = </a:t>
            </a:r>
            <a:r>
              <a:rPr lang="ru-RU" sz="2400" dirty="0">
                <a:latin typeface="Times New Roman" panose="02020603050405020304" pitchFamily="18" charset="0"/>
                <a:ea typeface="Calibri" panose="020F0502020204030204" pitchFamily="34" charset="0"/>
              </a:rPr>
              <a:t>150 </a:t>
            </a:r>
            <a:r>
              <a:rPr lang="en-GB" sz="2400" dirty="0">
                <a:latin typeface="Times New Roman" panose="02020603050405020304" pitchFamily="18" charset="0"/>
                <a:ea typeface="Calibri" panose="020F0502020204030204" pitchFamily="34" charset="0"/>
              </a:rPr>
              <a:t>mm</a:t>
            </a:r>
            <a:endParaRPr lang="ru-RU" sz="2400" dirty="0"/>
          </a:p>
        </p:txBody>
      </p:sp>
      <p:sp>
        <p:nvSpPr>
          <p:cNvPr id="9" name="Textfeld 8">
            <a:extLst>
              <a:ext uri="{FF2B5EF4-FFF2-40B4-BE49-F238E27FC236}">
                <a16:creationId xmlns:a16="http://schemas.microsoft.com/office/drawing/2014/main" id="{DCD452E0-70DF-4B54-A28B-BA4316D6F7AC}"/>
              </a:ext>
            </a:extLst>
          </p:cNvPr>
          <p:cNvSpPr txBox="1"/>
          <p:nvPr/>
        </p:nvSpPr>
        <p:spPr>
          <a:xfrm>
            <a:off x="2564730" y="37390"/>
            <a:ext cx="7928143" cy="400110"/>
          </a:xfrm>
          <a:prstGeom prst="rect">
            <a:avLst/>
          </a:prstGeom>
          <a:noFill/>
        </p:spPr>
        <p:txBody>
          <a:bodyPr wrap="square" rtlCol="0">
            <a:spAutoFit/>
          </a:bodyPr>
          <a:lstStyle/>
          <a:p>
            <a:pPr algn="l"/>
            <a:r>
              <a:rPr lang="en-GB" sz="2000" b="1" dirty="0">
                <a:solidFill>
                  <a:srgbClr val="3D2CDC"/>
                </a:solidFill>
                <a:latin typeface="Times New Roman" panose="02020603050405020304" pitchFamily="18" charset="0"/>
                <a:cs typeface="Times New Roman" panose="02020603050405020304" pitchFamily="18" charset="0"/>
              </a:rPr>
              <a:t>Comparison between the desired</a:t>
            </a:r>
            <a:r>
              <a:rPr lang="ru" sz="2000" b="1" dirty="0">
                <a:solidFill>
                  <a:srgbClr val="3D2CDC"/>
                </a:solidFill>
                <a:latin typeface="Times New Roman" panose="02020603050405020304" pitchFamily="18" charset="0"/>
                <a:cs typeface="Times New Roman" panose="02020603050405020304" pitchFamily="18" charset="0"/>
              </a:rPr>
              <a:t> (1) </a:t>
            </a:r>
            <a:r>
              <a:rPr lang="en-GB" sz="2000" b="1" dirty="0">
                <a:solidFill>
                  <a:srgbClr val="3D2CDC"/>
                </a:solidFill>
                <a:latin typeface="Times New Roman" panose="02020603050405020304" pitchFamily="18" charset="0"/>
                <a:cs typeface="Times New Roman" panose="02020603050405020304" pitchFamily="18" charset="0"/>
              </a:rPr>
              <a:t>and the actual </a:t>
            </a:r>
            <a:r>
              <a:rPr lang="ru" sz="2000" b="1" dirty="0">
                <a:solidFill>
                  <a:srgbClr val="3D2CDC"/>
                </a:solidFill>
                <a:latin typeface="Times New Roman" panose="02020603050405020304" pitchFamily="18" charset="0"/>
                <a:cs typeface="Times New Roman" panose="02020603050405020304" pitchFamily="18" charset="0"/>
              </a:rPr>
              <a:t>(2) </a:t>
            </a:r>
            <a:r>
              <a:rPr lang="en-GB" sz="2000" b="1" dirty="0">
                <a:solidFill>
                  <a:srgbClr val="3D2CDC"/>
                </a:solidFill>
                <a:latin typeface="Times New Roman" panose="02020603050405020304" pitchFamily="18" charset="0"/>
                <a:cs typeface="Times New Roman" panose="02020603050405020304" pitchFamily="18" charset="0"/>
              </a:rPr>
              <a:t>trajectories</a:t>
            </a:r>
            <a:endParaRPr lang="de-DE" sz="2000" b="1" dirty="0">
              <a:solidFill>
                <a:srgbClr val="3D2CDC"/>
              </a:solidFill>
              <a:latin typeface="Times New Roman" panose="02020603050405020304" pitchFamily="18" charset="0"/>
              <a:cs typeface="Times New Roman" panose="02020603050405020304" pitchFamily="18" charset="0"/>
            </a:endParaRPr>
          </a:p>
        </p:txBody>
      </p:sp>
      <p:pic>
        <p:nvPicPr>
          <p:cNvPr id="10" name="Рисунок 9"/>
          <p:cNvPicPr>
            <a:picLocks noChangeAspect="1"/>
          </p:cNvPicPr>
          <p:nvPr/>
        </p:nvPicPr>
        <p:blipFill>
          <a:blip r:embed="rId8"/>
          <a:stretch>
            <a:fillRect/>
          </a:stretch>
        </p:blipFill>
        <p:spPr>
          <a:xfrm>
            <a:off x="2219260" y="483869"/>
            <a:ext cx="112541" cy="88557"/>
          </a:xfrm>
          <a:prstGeom prst="rect">
            <a:avLst/>
          </a:prstGeom>
        </p:spPr>
      </p:pic>
      <p:pic>
        <p:nvPicPr>
          <p:cNvPr id="19" name="Рисунок 18"/>
          <p:cNvPicPr>
            <a:picLocks noChangeAspect="1"/>
          </p:cNvPicPr>
          <p:nvPr/>
        </p:nvPicPr>
        <p:blipFill>
          <a:blip r:embed="rId8"/>
          <a:stretch>
            <a:fillRect/>
          </a:stretch>
        </p:blipFill>
        <p:spPr>
          <a:xfrm>
            <a:off x="2204019" y="3332745"/>
            <a:ext cx="112541" cy="88557"/>
          </a:xfrm>
          <a:prstGeom prst="rect">
            <a:avLst/>
          </a:prstGeom>
        </p:spPr>
      </p:pic>
      <p:pic>
        <p:nvPicPr>
          <p:cNvPr id="20" name="Рисунок 19"/>
          <p:cNvPicPr>
            <a:picLocks noChangeAspect="1"/>
          </p:cNvPicPr>
          <p:nvPr/>
        </p:nvPicPr>
        <p:blipFill>
          <a:blip r:embed="rId8"/>
          <a:stretch>
            <a:fillRect/>
          </a:stretch>
        </p:blipFill>
        <p:spPr>
          <a:xfrm>
            <a:off x="6318104" y="419790"/>
            <a:ext cx="112541" cy="88557"/>
          </a:xfrm>
          <a:prstGeom prst="rect">
            <a:avLst/>
          </a:prstGeom>
        </p:spPr>
      </p:pic>
      <p:pic>
        <p:nvPicPr>
          <p:cNvPr id="21" name="Рисунок 20"/>
          <p:cNvPicPr>
            <a:picLocks noChangeAspect="1"/>
          </p:cNvPicPr>
          <p:nvPr/>
        </p:nvPicPr>
        <p:blipFill>
          <a:blip r:embed="rId8"/>
          <a:stretch>
            <a:fillRect/>
          </a:stretch>
        </p:blipFill>
        <p:spPr>
          <a:xfrm>
            <a:off x="6314293" y="3303461"/>
            <a:ext cx="112541" cy="88557"/>
          </a:xfrm>
          <a:prstGeom prst="rect">
            <a:avLst/>
          </a:prstGeom>
        </p:spPr>
      </p:pic>
      <p:pic>
        <p:nvPicPr>
          <p:cNvPr id="22" name="Рисунок 21"/>
          <p:cNvPicPr>
            <a:picLocks noChangeAspect="1"/>
          </p:cNvPicPr>
          <p:nvPr/>
        </p:nvPicPr>
        <p:blipFill>
          <a:blip r:embed="rId8"/>
          <a:stretch>
            <a:fillRect/>
          </a:stretch>
        </p:blipFill>
        <p:spPr>
          <a:xfrm>
            <a:off x="10245242" y="575717"/>
            <a:ext cx="112541" cy="88557"/>
          </a:xfrm>
          <a:prstGeom prst="rect">
            <a:avLst/>
          </a:prstGeom>
        </p:spPr>
      </p:pic>
      <p:pic>
        <p:nvPicPr>
          <p:cNvPr id="23" name="Рисунок 22"/>
          <p:cNvPicPr>
            <a:picLocks noChangeAspect="1"/>
          </p:cNvPicPr>
          <p:nvPr/>
        </p:nvPicPr>
        <p:blipFill>
          <a:blip r:embed="rId8"/>
          <a:stretch>
            <a:fillRect/>
          </a:stretch>
        </p:blipFill>
        <p:spPr>
          <a:xfrm>
            <a:off x="10226192" y="3447315"/>
            <a:ext cx="112541" cy="88557"/>
          </a:xfrm>
          <a:prstGeom prst="rect">
            <a:avLst/>
          </a:prstGeom>
        </p:spPr>
      </p:pic>
      <p:pic>
        <p:nvPicPr>
          <p:cNvPr id="24" name="Рисунок 23"/>
          <p:cNvPicPr>
            <a:picLocks noChangeAspect="1"/>
          </p:cNvPicPr>
          <p:nvPr/>
        </p:nvPicPr>
        <p:blipFill>
          <a:blip r:embed="rId9"/>
          <a:stretch>
            <a:fillRect/>
          </a:stretch>
        </p:blipFill>
        <p:spPr>
          <a:xfrm>
            <a:off x="3200968" y="1767839"/>
            <a:ext cx="315662" cy="180378"/>
          </a:xfrm>
          <a:prstGeom prst="rect">
            <a:avLst/>
          </a:prstGeom>
        </p:spPr>
      </p:pic>
      <p:pic>
        <p:nvPicPr>
          <p:cNvPr id="25" name="Рисунок 24"/>
          <p:cNvPicPr>
            <a:picLocks noChangeAspect="1"/>
          </p:cNvPicPr>
          <p:nvPr/>
        </p:nvPicPr>
        <p:blipFill>
          <a:blip r:embed="rId9"/>
          <a:stretch>
            <a:fillRect/>
          </a:stretch>
        </p:blipFill>
        <p:spPr>
          <a:xfrm>
            <a:off x="3204778" y="4628937"/>
            <a:ext cx="315662" cy="180378"/>
          </a:xfrm>
          <a:prstGeom prst="rect">
            <a:avLst/>
          </a:prstGeom>
        </p:spPr>
      </p:pic>
      <p:pic>
        <p:nvPicPr>
          <p:cNvPr id="26" name="Рисунок 25"/>
          <p:cNvPicPr>
            <a:picLocks noChangeAspect="1"/>
          </p:cNvPicPr>
          <p:nvPr/>
        </p:nvPicPr>
        <p:blipFill>
          <a:blip r:embed="rId9"/>
          <a:stretch>
            <a:fillRect/>
          </a:stretch>
        </p:blipFill>
        <p:spPr>
          <a:xfrm>
            <a:off x="7310536" y="1704062"/>
            <a:ext cx="315662" cy="180378"/>
          </a:xfrm>
          <a:prstGeom prst="rect">
            <a:avLst/>
          </a:prstGeom>
        </p:spPr>
      </p:pic>
      <p:pic>
        <p:nvPicPr>
          <p:cNvPr id="27" name="Рисунок 26"/>
          <p:cNvPicPr>
            <a:picLocks noChangeAspect="1"/>
          </p:cNvPicPr>
          <p:nvPr/>
        </p:nvPicPr>
        <p:blipFill>
          <a:blip r:embed="rId9"/>
          <a:stretch>
            <a:fillRect/>
          </a:stretch>
        </p:blipFill>
        <p:spPr>
          <a:xfrm>
            <a:off x="7325776" y="4605528"/>
            <a:ext cx="315662" cy="180378"/>
          </a:xfrm>
          <a:prstGeom prst="rect">
            <a:avLst/>
          </a:prstGeom>
        </p:spPr>
      </p:pic>
      <p:pic>
        <p:nvPicPr>
          <p:cNvPr id="28" name="Рисунок 27"/>
          <p:cNvPicPr>
            <a:picLocks noChangeAspect="1"/>
          </p:cNvPicPr>
          <p:nvPr/>
        </p:nvPicPr>
        <p:blipFill>
          <a:blip r:embed="rId9"/>
          <a:stretch>
            <a:fillRect/>
          </a:stretch>
        </p:blipFill>
        <p:spPr>
          <a:xfrm>
            <a:off x="11402412" y="1707872"/>
            <a:ext cx="315662" cy="180378"/>
          </a:xfrm>
          <a:prstGeom prst="rect">
            <a:avLst/>
          </a:prstGeom>
        </p:spPr>
      </p:pic>
      <p:pic>
        <p:nvPicPr>
          <p:cNvPr id="29" name="Рисунок 28"/>
          <p:cNvPicPr>
            <a:picLocks noChangeAspect="1"/>
          </p:cNvPicPr>
          <p:nvPr/>
        </p:nvPicPr>
        <p:blipFill>
          <a:blip r:embed="rId9"/>
          <a:stretch>
            <a:fillRect/>
          </a:stretch>
        </p:blipFill>
        <p:spPr>
          <a:xfrm>
            <a:off x="11369622" y="4597290"/>
            <a:ext cx="315662" cy="180378"/>
          </a:xfrm>
          <a:prstGeom prst="rect">
            <a:avLst/>
          </a:prstGeom>
        </p:spPr>
      </p:pic>
    </p:spTree>
    <p:extLst>
      <p:ext uri="{BB962C8B-B14F-4D97-AF65-F5344CB8AC3E}">
        <p14:creationId xmlns:p14="http://schemas.microsoft.com/office/powerpoint/2010/main" val="158518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ext uri="{D42A27DB-BD31-4B8C-83A1-F6EECF244321}">
                <p14:modId xmlns:p14="http://schemas.microsoft.com/office/powerpoint/2010/main" val="1315342538"/>
              </p:ext>
            </p:extLst>
          </p:nvPr>
        </p:nvGraphicFramePr>
        <p:xfrm>
          <a:off x="1267371" y="1855022"/>
          <a:ext cx="9409140" cy="3670552"/>
        </p:xfrm>
        <a:graphic>
          <a:graphicData uri="http://schemas.openxmlformats.org/drawingml/2006/table">
            <a:tbl>
              <a:tblPr firstRow="1" bandRow="1">
                <a:tableStyleId>{21E4AEA4-8DFA-4A89-87EB-49C32662AFE0}</a:tableStyleId>
              </a:tblPr>
              <a:tblGrid>
                <a:gridCol w="1881828">
                  <a:extLst>
                    <a:ext uri="{9D8B030D-6E8A-4147-A177-3AD203B41FA5}">
                      <a16:colId xmlns:a16="http://schemas.microsoft.com/office/drawing/2014/main" val="20000"/>
                    </a:ext>
                  </a:extLst>
                </a:gridCol>
                <a:gridCol w="1881828">
                  <a:extLst>
                    <a:ext uri="{9D8B030D-6E8A-4147-A177-3AD203B41FA5}">
                      <a16:colId xmlns:a16="http://schemas.microsoft.com/office/drawing/2014/main" val="20001"/>
                    </a:ext>
                  </a:extLst>
                </a:gridCol>
                <a:gridCol w="1881828">
                  <a:extLst>
                    <a:ext uri="{9D8B030D-6E8A-4147-A177-3AD203B41FA5}">
                      <a16:colId xmlns:a16="http://schemas.microsoft.com/office/drawing/2014/main" val="20002"/>
                    </a:ext>
                  </a:extLst>
                </a:gridCol>
                <a:gridCol w="1881828">
                  <a:extLst>
                    <a:ext uri="{9D8B030D-6E8A-4147-A177-3AD203B41FA5}">
                      <a16:colId xmlns:a16="http://schemas.microsoft.com/office/drawing/2014/main" val="20003"/>
                    </a:ext>
                  </a:extLst>
                </a:gridCol>
                <a:gridCol w="1881828">
                  <a:extLst>
                    <a:ext uri="{9D8B030D-6E8A-4147-A177-3AD203B41FA5}">
                      <a16:colId xmlns:a16="http://schemas.microsoft.com/office/drawing/2014/main" val="20004"/>
                    </a:ext>
                  </a:extLst>
                </a:gridCol>
              </a:tblGrid>
              <a:tr h="1044871">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100" dirty="0">
                          <a:solidFill>
                            <a:schemeClr val="tx1"/>
                          </a:solidFill>
                          <a:effectLst/>
                          <a:latin typeface="Times New Roman" panose="02020603050405020304" pitchFamily="18" charset="0"/>
                          <a:cs typeface="Times New Roman" panose="02020603050405020304" pitchFamily="18" charset="0"/>
                        </a:rPr>
                        <a:t>Contour velocity</a:t>
                      </a:r>
                      <a:r>
                        <a:rPr lang="ru-RU" sz="2100" dirty="0">
                          <a:solidFill>
                            <a:schemeClr val="tx1"/>
                          </a:solidFill>
                          <a:effectLst/>
                          <a:latin typeface="Times New Roman" panose="02020603050405020304" pitchFamily="18" charset="0"/>
                          <a:cs typeface="Times New Roman" panose="02020603050405020304" pitchFamily="18" charset="0"/>
                        </a:rPr>
                        <a:t>,</a:t>
                      </a:r>
                      <a:r>
                        <a:rPr lang="en-GB" sz="2100" dirty="0">
                          <a:solidFill>
                            <a:schemeClr val="tx1"/>
                          </a:solidFill>
                          <a:effectLst/>
                          <a:latin typeface="Times New Roman" panose="02020603050405020304" pitchFamily="18" charset="0"/>
                          <a:cs typeface="Times New Roman" panose="02020603050405020304" pitchFamily="18" charset="0"/>
                        </a:rPr>
                        <a:t> mm</a:t>
                      </a:r>
                      <a:r>
                        <a:rPr lang="ru-RU" sz="2100" dirty="0">
                          <a:solidFill>
                            <a:schemeClr val="tx1"/>
                          </a:solidFill>
                          <a:effectLst/>
                          <a:latin typeface="Times New Roman" panose="02020603050405020304" pitchFamily="18" charset="0"/>
                          <a:cs typeface="Times New Roman" panose="02020603050405020304" pitchFamily="18" charset="0"/>
                        </a:rPr>
                        <a:t>/</a:t>
                      </a:r>
                      <a:r>
                        <a:rPr lang="en-GB" sz="2100" dirty="0">
                          <a:solidFill>
                            <a:schemeClr val="tx1"/>
                          </a:solidFill>
                          <a:effectLst/>
                          <a:latin typeface="Times New Roman" panose="02020603050405020304" pitchFamily="18" charset="0"/>
                          <a:cs typeface="Times New Roman" panose="02020603050405020304" pitchFamily="18" charset="0"/>
                        </a:rPr>
                        <a:t>s</a:t>
                      </a:r>
                      <a:endParaRPr lang="ru-RU"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rowSpan="2">
                  <a:txBody>
                    <a:bodyPr/>
                    <a:lstStyle/>
                    <a:p>
                      <a:pPr algn="ctr"/>
                      <a:r>
                        <a:rPr lang="en-GB" sz="2100" dirty="0">
                          <a:solidFill>
                            <a:schemeClr val="tx1"/>
                          </a:solidFill>
                          <a:latin typeface="Times New Roman" panose="02020603050405020304" pitchFamily="18" charset="0"/>
                          <a:cs typeface="Times New Roman" panose="02020603050405020304" pitchFamily="18" charset="0"/>
                        </a:rPr>
                        <a:t>Radius</a:t>
                      </a:r>
                      <a:r>
                        <a:rPr lang="ru-RU" sz="2100" dirty="0">
                          <a:solidFill>
                            <a:schemeClr val="tx1"/>
                          </a:solidFill>
                          <a:latin typeface="Times New Roman" panose="02020603050405020304" pitchFamily="18" charset="0"/>
                          <a:cs typeface="Times New Roman" panose="02020603050405020304" pitchFamily="18" charset="0"/>
                        </a:rPr>
                        <a:t>, </a:t>
                      </a:r>
                      <a:r>
                        <a:rPr lang="en-GB" sz="2100" dirty="0">
                          <a:solidFill>
                            <a:schemeClr val="tx1"/>
                          </a:solidFill>
                          <a:latin typeface="Times New Roman" panose="02020603050405020304" pitchFamily="18" charset="0"/>
                          <a:cs typeface="Times New Roman" panose="02020603050405020304" pitchFamily="18" charset="0"/>
                        </a:rPr>
                        <a:t>mm</a:t>
                      </a:r>
                      <a:endParaRPr lang="ru-RU" sz="21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100" dirty="0">
                          <a:solidFill>
                            <a:schemeClr val="tx1"/>
                          </a:solidFill>
                          <a:effectLst/>
                          <a:latin typeface="Times New Roman" panose="02020603050405020304" pitchFamily="18" charset="0"/>
                          <a:cs typeface="Times New Roman" panose="02020603050405020304" pitchFamily="18" charset="0"/>
                        </a:rPr>
                        <a:t>Radial</a:t>
                      </a:r>
                      <a:r>
                        <a:rPr lang="ru-RU" sz="2100" dirty="0">
                          <a:solidFill>
                            <a:schemeClr val="tx1"/>
                          </a:solidFill>
                          <a:effectLst/>
                          <a:latin typeface="Times New Roman" panose="02020603050405020304" pitchFamily="18" charset="0"/>
                          <a:cs typeface="Times New Roman" panose="02020603050405020304" pitchFamily="18" charset="0"/>
                        </a:rPr>
                        <a:t> </a:t>
                      </a:r>
                      <a:r>
                        <a:rPr lang="en-GB" sz="2100" dirty="0">
                          <a:solidFill>
                            <a:schemeClr val="tx1"/>
                          </a:solidFill>
                          <a:effectLst/>
                          <a:latin typeface="Times New Roman" panose="02020603050405020304" pitchFamily="18" charset="0"/>
                          <a:cs typeface="Times New Roman" panose="02020603050405020304" pitchFamily="18" charset="0"/>
                        </a:rPr>
                        <a:t>mean-square deviations of manipulator </a:t>
                      </a:r>
                      <a:endParaRPr lang="ru-RU"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ru-RU" dirty="0"/>
                    </a:p>
                  </a:txBody>
                  <a:tcPr/>
                </a:tc>
                <a:tc rowSpan="2">
                  <a:txBody>
                    <a:bodyPr/>
                    <a:lstStyle/>
                    <a:p>
                      <a:pPr algn="ctr"/>
                      <a:r>
                        <a:rPr lang="en-GB" sz="2100" dirty="0">
                          <a:solidFill>
                            <a:schemeClr val="tx1"/>
                          </a:solidFill>
                          <a:latin typeface="Times New Roman" panose="02020603050405020304" pitchFamily="18" charset="0"/>
                          <a:cs typeface="Times New Roman" panose="02020603050405020304" pitchFamily="18" charset="0"/>
                        </a:rPr>
                        <a:t>Accuracy gain coefficient</a:t>
                      </a:r>
                      <a:endParaRPr lang="ru-RU" sz="21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044871">
                <a:tc vMerge="1">
                  <a:txBody>
                    <a:bodyPr/>
                    <a:lstStyle/>
                    <a:p>
                      <a:endParaRPr lang="ru-RU" dirty="0"/>
                    </a:p>
                  </a:txBody>
                  <a:tcPr/>
                </a:tc>
                <a:tc vMerge="1">
                  <a:txBody>
                    <a:bodyPr/>
                    <a:lstStyle/>
                    <a:p>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100" dirty="0">
                          <a:solidFill>
                            <a:schemeClr val="tx1"/>
                          </a:solidFill>
                          <a:effectLst/>
                          <a:latin typeface="Times New Roman" panose="02020603050405020304" pitchFamily="18" charset="0"/>
                          <a:cs typeface="Times New Roman" panose="02020603050405020304" pitchFamily="18" charset="0"/>
                        </a:rPr>
                        <a:t> </a:t>
                      </a:r>
                      <a:r>
                        <a:rPr lang="en-GB" sz="2100" dirty="0">
                          <a:solidFill>
                            <a:schemeClr val="tx1"/>
                          </a:solidFill>
                          <a:effectLst/>
                          <a:latin typeface="Times New Roman" panose="02020603050405020304" pitchFamily="18" charset="0"/>
                          <a:cs typeface="Times New Roman" panose="02020603050405020304" pitchFamily="18" charset="0"/>
                        </a:rPr>
                        <a:t>with drives with one </a:t>
                      </a:r>
                      <a:r>
                        <a:rPr lang="en-GB" sz="2100" kern="1200" dirty="0">
                          <a:solidFill>
                            <a:schemeClr val="tx1"/>
                          </a:solidFill>
                          <a:effectLst/>
                          <a:latin typeface="Times New Roman" panose="02020603050405020304" pitchFamily="18" charset="0"/>
                          <a:ea typeface="+mn-ea"/>
                          <a:cs typeface="Times New Roman" panose="02020603050405020304" pitchFamily="18" charset="0"/>
                        </a:rPr>
                        <a:t>motor</a:t>
                      </a:r>
                      <a:r>
                        <a:rPr lang="ru-RU" sz="2100" kern="1200" dirty="0">
                          <a:solidFill>
                            <a:schemeClr val="tx1"/>
                          </a:solidFill>
                          <a:effectLst/>
                          <a:latin typeface="Times New Roman" panose="02020603050405020304" pitchFamily="18" charset="0"/>
                          <a:ea typeface="+mn-ea"/>
                          <a:cs typeface="Times New Roman" panose="02020603050405020304" pitchFamily="18" charset="0"/>
                        </a:rPr>
                        <a:t>, </a:t>
                      </a:r>
                      <a:r>
                        <a:rPr lang="el-GR" sz="2100" kern="1200" dirty="0">
                          <a:solidFill>
                            <a:schemeClr val="tx1"/>
                          </a:solidFill>
                          <a:effectLst/>
                          <a:latin typeface="Times New Roman" panose="02020603050405020304" pitchFamily="18" charset="0"/>
                          <a:ea typeface="+mn-ea"/>
                          <a:cs typeface="Times New Roman" panose="02020603050405020304" pitchFamily="18" charset="0"/>
                        </a:rPr>
                        <a:t>μ</a:t>
                      </a:r>
                      <a:r>
                        <a:rPr lang="de-DE" sz="2100" kern="1200" dirty="0">
                          <a:solidFill>
                            <a:schemeClr val="tx1"/>
                          </a:solidFill>
                          <a:effectLst/>
                          <a:latin typeface="Times New Roman" panose="02020603050405020304" pitchFamily="18" charset="0"/>
                          <a:ea typeface="+mn-ea"/>
                          <a:cs typeface="Times New Roman" panose="02020603050405020304" pitchFamily="18" charset="0"/>
                        </a:rPr>
                        <a:t>m</a:t>
                      </a:r>
                      <a:endParaRPr lang="ru-RU" sz="2100" kern="1200" dirty="0">
                        <a:solidFill>
                          <a:schemeClr val="tx1"/>
                        </a:solidFill>
                        <a:effectLst/>
                        <a:latin typeface="Times New Roman" panose="02020603050405020304" pitchFamily="18" charset="0"/>
                        <a:ea typeface="+mn-ea"/>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100" dirty="0">
                          <a:solidFill>
                            <a:schemeClr val="tx1"/>
                          </a:solidFill>
                          <a:effectLst/>
                          <a:latin typeface="Times New Roman" panose="02020603050405020304" pitchFamily="18" charset="0"/>
                          <a:cs typeface="Times New Roman" panose="02020603050405020304" pitchFamily="18" charset="0"/>
                        </a:rPr>
                        <a:t>with dual-motor</a:t>
                      </a:r>
                      <a:r>
                        <a:rPr lang="ru-RU" sz="2100" dirty="0">
                          <a:solidFill>
                            <a:schemeClr val="tx1"/>
                          </a:solidFill>
                          <a:effectLst/>
                          <a:latin typeface="Times New Roman" panose="02020603050405020304" pitchFamily="18" charset="0"/>
                          <a:cs typeface="Times New Roman" panose="02020603050405020304" pitchFamily="18" charset="0"/>
                        </a:rPr>
                        <a:t> </a:t>
                      </a:r>
                      <a:r>
                        <a:rPr lang="en-GB" sz="2100" dirty="0">
                          <a:solidFill>
                            <a:schemeClr val="tx1"/>
                          </a:solidFill>
                          <a:effectLst/>
                          <a:latin typeface="Times New Roman" panose="02020603050405020304" pitchFamily="18" charset="0"/>
                          <a:cs typeface="Times New Roman" panose="02020603050405020304" pitchFamily="18" charset="0"/>
                        </a:rPr>
                        <a:t>drives</a:t>
                      </a:r>
                      <a:r>
                        <a:rPr lang="ru-RU" sz="2100" dirty="0">
                          <a:solidFill>
                            <a:schemeClr val="tx1"/>
                          </a:solidFill>
                          <a:effectLst/>
                          <a:latin typeface="Times New Roman" panose="02020603050405020304" pitchFamily="18" charset="0"/>
                          <a:cs typeface="Times New Roman" panose="02020603050405020304" pitchFamily="18" charset="0"/>
                        </a:rPr>
                        <a:t>, </a:t>
                      </a:r>
                      <a:r>
                        <a:rPr lang="el-GR" sz="2100" kern="1200" dirty="0">
                          <a:solidFill>
                            <a:schemeClr val="tx1"/>
                          </a:solidFill>
                          <a:effectLst/>
                          <a:latin typeface="Times New Roman" panose="02020603050405020304" pitchFamily="18" charset="0"/>
                          <a:ea typeface="+mn-ea"/>
                          <a:cs typeface="Times New Roman" panose="02020603050405020304" pitchFamily="18" charset="0"/>
                        </a:rPr>
                        <a:t>μ</a:t>
                      </a:r>
                      <a:r>
                        <a:rPr lang="de-DE" sz="2100" kern="1200" dirty="0">
                          <a:solidFill>
                            <a:schemeClr val="tx1"/>
                          </a:solidFill>
                          <a:effectLst/>
                          <a:latin typeface="Times New Roman" panose="02020603050405020304" pitchFamily="18" charset="0"/>
                          <a:ea typeface="+mn-ea"/>
                          <a:cs typeface="Times New Roman" panose="02020603050405020304" pitchFamily="18" charset="0"/>
                        </a:rPr>
                        <a:t>m</a:t>
                      </a:r>
                      <a:endParaRPr lang="ru-RU"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vMerge="1">
                  <a:txBody>
                    <a:bodyPr/>
                    <a:lstStyle/>
                    <a:p>
                      <a:endParaRPr lang="ru-RU" dirty="0"/>
                    </a:p>
                  </a:txBody>
                  <a:tcPr/>
                </a:tc>
                <a:extLst>
                  <a:ext uri="{0D108BD9-81ED-4DB2-BD59-A6C34878D82A}">
                    <a16:rowId xmlns:a16="http://schemas.microsoft.com/office/drawing/2014/main" val="10001"/>
                  </a:ext>
                </a:extLst>
              </a:tr>
              <a:tr h="521137">
                <a:tc>
                  <a:txBody>
                    <a:bodyPr/>
                    <a:lstStyle/>
                    <a:p>
                      <a:pPr algn="ctr"/>
                      <a:r>
                        <a:rPr lang="ru-RU" sz="2700" dirty="0">
                          <a:latin typeface="Times New Roman" panose="02020603050405020304" pitchFamily="18" charset="0"/>
                          <a:cs typeface="Times New Roman" panose="02020603050405020304" pitchFamily="18" charset="0"/>
                        </a:rPr>
                        <a:t>25</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10</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705</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265</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latin typeface="Times New Roman" panose="02020603050405020304" pitchFamily="18" charset="0"/>
                          <a:cs typeface="Times New Roman" panose="02020603050405020304" pitchFamily="18" charset="0"/>
                        </a:rPr>
                        <a:t>3</a:t>
                      </a:r>
                      <a:endParaRPr lang="ru-RU" sz="2700" dirty="0">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1137">
                <a:tc>
                  <a:txBody>
                    <a:bodyPr/>
                    <a:lstStyle/>
                    <a:p>
                      <a:pPr algn="ctr"/>
                      <a:r>
                        <a:rPr lang="ru-RU" sz="2700" dirty="0">
                          <a:latin typeface="Times New Roman" panose="02020603050405020304" pitchFamily="18" charset="0"/>
                          <a:cs typeface="Times New Roman" panose="02020603050405020304" pitchFamily="18" charset="0"/>
                        </a:rPr>
                        <a:t>5</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10</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698</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11</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63</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1137">
                <a:tc>
                  <a:txBody>
                    <a:bodyPr/>
                    <a:lstStyle/>
                    <a:p>
                      <a:pPr algn="ctr"/>
                      <a:r>
                        <a:rPr lang="ru-RU" sz="2700" dirty="0">
                          <a:latin typeface="Times New Roman" panose="02020603050405020304" pitchFamily="18" charset="0"/>
                          <a:cs typeface="Times New Roman" panose="02020603050405020304" pitchFamily="18" charset="0"/>
                        </a:rPr>
                        <a:t>25</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150</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683</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19</a:t>
                      </a: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3</a:t>
                      </a:r>
                      <a:r>
                        <a:rPr lang="en-US" sz="2700" dirty="0">
                          <a:latin typeface="Times New Roman" panose="02020603050405020304" pitchFamily="18" charset="0"/>
                          <a:cs typeface="Times New Roman" panose="02020603050405020304" pitchFamily="18" charset="0"/>
                        </a:rPr>
                        <a:t>6</a:t>
                      </a:r>
                      <a:endParaRPr lang="ru-RU" sz="2700" dirty="0">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Прямоугольник 1"/>
          <p:cNvSpPr/>
          <p:nvPr/>
        </p:nvSpPr>
        <p:spPr>
          <a:xfrm>
            <a:off x="1382485" y="406698"/>
            <a:ext cx="9100459" cy="1200329"/>
          </a:xfrm>
          <a:prstGeom prst="rect">
            <a:avLst/>
          </a:prstGeom>
        </p:spPr>
        <p:txBody>
          <a:bodyPr wrap="square">
            <a:spAutoFit/>
          </a:bodyPr>
          <a:lstStyle/>
          <a:p>
            <a:pPr algn="ctr"/>
            <a:r>
              <a:rPr lang="en-GB" sz="2400" b="1" dirty="0">
                <a:solidFill>
                  <a:srgbClr val="4B53BD"/>
                </a:solidFill>
                <a:latin typeface="Times New Roman" panose="02020603050405020304" pitchFamily="18" charset="0"/>
                <a:ea typeface="Calibri" panose="020F0502020204030204" pitchFamily="34" charset="0"/>
              </a:rPr>
              <a:t>Accuracy comparison between manipulators built on drives with one motor</a:t>
            </a:r>
            <a:r>
              <a:rPr lang="ru-RU" sz="2400" b="1" dirty="0">
                <a:solidFill>
                  <a:srgbClr val="4B53BD"/>
                </a:solidFill>
                <a:latin typeface="Times New Roman" panose="02020603050405020304" pitchFamily="18" charset="0"/>
                <a:ea typeface="Calibri" panose="020F0502020204030204" pitchFamily="34" charset="0"/>
              </a:rPr>
              <a:t> </a:t>
            </a:r>
            <a:r>
              <a:rPr lang="en-GB" sz="2400" b="1" dirty="0">
                <a:solidFill>
                  <a:srgbClr val="4B53BD"/>
                </a:solidFill>
                <a:latin typeface="Times New Roman" panose="02020603050405020304" pitchFamily="18" charset="0"/>
                <a:ea typeface="Calibri" panose="020F0502020204030204" pitchFamily="34" charset="0"/>
              </a:rPr>
              <a:t>and dual-motor drives</a:t>
            </a:r>
            <a:r>
              <a:rPr lang="ru-RU" sz="2400" b="1" dirty="0">
                <a:solidFill>
                  <a:srgbClr val="4B53BD"/>
                </a:solidFill>
                <a:latin typeface="Times New Roman" panose="02020603050405020304" pitchFamily="18" charset="0"/>
                <a:ea typeface="Calibri" panose="020F0502020204030204" pitchFamily="34" charset="0"/>
              </a:rPr>
              <a:t> </a:t>
            </a:r>
            <a:r>
              <a:rPr lang="en-GB" sz="2400" b="1" dirty="0">
                <a:solidFill>
                  <a:srgbClr val="4B53BD"/>
                </a:solidFill>
                <a:latin typeface="Times New Roman" panose="02020603050405020304" pitchFamily="18" charset="0"/>
                <a:ea typeface="Calibri" panose="020F0502020204030204" pitchFamily="34" charset="0"/>
              </a:rPr>
              <a:t>at motion </a:t>
            </a:r>
            <a:endParaRPr lang="ru-RU" sz="2400" b="1" dirty="0">
              <a:solidFill>
                <a:srgbClr val="4B53BD"/>
              </a:solidFill>
              <a:latin typeface="Times New Roman" panose="02020603050405020304" pitchFamily="18" charset="0"/>
              <a:ea typeface="Calibri" panose="020F0502020204030204" pitchFamily="34" charset="0"/>
            </a:endParaRPr>
          </a:p>
          <a:p>
            <a:pPr algn="ctr"/>
            <a:r>
              <a:rPr lang="en-GB" sz="2400" b="1" dirty="0">
                <a:solidFill>
                  <a:srgbClr val="4B53BD"/>
                </a:solidFill>
                <a:latin typeface="Times New Roman" panose="02020603050405020304" pitchFamily="18" charset="0"/>
                <a:ea typeface="Calibri" panose="020F0502020204030204" pitchFamily="34" charset="0"/>
              </a:rPr>
              <a:t>along circular trajectory </a:t>
            </a:r>
            <a:r>
              <a:rPr lang="ru-RU" sz="2400" b="1" dirty="0">
                <a:solidFill>
                  <a:srgbClr val="4B53BD"/>
                </a:solidFill>
                <a:latin typeface="Times New Roman" panose="02020603050405020304" pitchFamily="18" charset="0"/>
                <a:ea typeface="Calibri" panose="020F0502020204030204" pitchFamily="34" charset="0"/>
              </a:rPr>
              <a:t>№</a:t>
            </a:r>
            <a:r>
              <a:rPr lang="en-GB" sz="2400" b="1" dirty="0">
                <a:solidFill>
                  <a:srgbClr val="4B53BD"/>
                </a:solidFill>
                <a:latin typeface="Times New Roman" panose="02020603050405020304" pitchFamily="18" charset="0"/>
                <a:ea typeface="Calibri" panose="020F0502020204030204" pitchFamily="34" charset="0"/>
              </a:rPr>
              <a:t>2 in horizontal plane</a:t>
            </a:r>
            <a:endParaRPr lang="ru-RU" sz="2400" b="1" dirty="0">
              <a:solidFill>
                <a:srgbClr val="4B53BD"/>
              </a:solidFill>
              <a:latin typeface="Times New Roman" panose="02020603050405020304" pitchFamily="18" charset="0"/>
              <a:ea typeface="Calibri" panose="020F0502020204030204" pitchFamily="34" charset="0"/>
            </a:endParaRPr>
          </a:p>
        </p:txBody>
      </p:sp>
      <p:sp>
        <p:nvSpPr>
          <p:cNvPr id="5" name="Прямоугольник 4"/>
          <p:cNvSpPr/>
          <p:nvPr/>
        </p:nvSpPr>
        <p:spPr>
          <a:xfrm>
            <a:off x="762164" y="5885980"/>
            <a:ext cx="10419553" cy="677108"/>
          </a:xfrm>
          <a:prstGeom prst="rect">
            <a:avLst/>
          </a:prstGeom>
        </p:spPr>
        <p:txBody>
          <a:bodyPr wrap="square">
            <a:spAutoFit/>
          </a:bodyPr>
          <a:lstStyle/>
          <a:p>
            <a:pPr algn="just"/>
            <a:r>
              <a:rPr lang="en-GB" sz="2000" b="1" u="sng" dirty="0">
                <a:latin typeface="Times New Roman" panose="02020603050405020304" pitchFamily="18" charset="0"/>
                <a:ea typeface="Calibri" panose="020F0502020204030204" pitchFamily="34" charset="0"/>
              </a:rPr>
              <a:t>Conclusion</a:t>
            </a:r>
            <a:r>
              <a:rPr lang="en-US" sz="2000" b="1" dirty="0">
                <a:latin typeface="Times New Roman" panose="02020603050405020304" pitchFamily="18" charset="0"/>
                <a:ea typeface="Calibri" panose="020F0502020204030204" pitchFamily="34" charset="0"/>
              </a:rPr>
              <a:t>:</a:t>
            </a:r>
            <a:r>
              <a:rPr lang="en-US" sz="2000" dirty="0">
                <a:latin typeface="Times New Roman" panose="02020603050405020304" pitchFamily="18" charset="0"/>
                <a:ea typeface="Calibri" panose="020F0502020204030204" pitchFamily="34" charset="0"/>
              </a:rPr>
              <a:t> </a:t>
            </a:r>
            <a:r>
              <a:rPr lang="en-GB" sz="1800" dirty="0">
                <a:effectLst/>
                <a:latin typeface="Times New Roman" panose="02020603050405020304" pitchFamily="18" charset="0"/>
                <a:ea typeface="Calibri" panose="020F0502020204030204" pitchFamily="34" charset="0"/>
              </a:rPr>
              <a:t>accuracy gain at the usage of manipulator with dual-motor drives at motion along circular trajectory in horizontal plane has achieved a range from almost 3 to 63 times.</a:t>
            </a:r>
          </a:p>
        </p:txBody>
      </p:sp>
    </p:spTree>
    <p:extLst>
      <p:ext uri="{BB962C8B-B14F-4D97-AF65-F5344CB8AC3E}">
        <p14:creationId xmlns:p14="http://schemas.microsoft.com/office/powerpoint/2010/main" val="332348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56580" y="2239011"/>
            <a:ext cx="3243418" cy="3701029"/>
          </a:xfrm>
          <a:prstGeom prst="rect">
            <a:avLst/>
          </a:prstGeom>
        </p:spPr>
      </p:pic>
      <p:sp>
        <p:nvSpPr>
          <p:cNvPr id="24" name="Прямоугольник 23"/>
          <p:cNvSpPr/>
          <p:nvPr/>
        </p:nvSpPr>
        <p:spPr>
          <a:xfrm>
            <a:off x="740760" y="5946999"/>
            <a:ext cx="10419553" cy="677108"/>
          </a:xfrm>
          <a:prstGeom prst="rect">
            <a:avLst/>
          </a:prstGeom>
        </p:spPr>
        <p:txBody>
          <a:bodyPr wrap="square">
            <a:spAutoFit/>
          </a:bodyPr>
          <a:lstStyle/>
          <a:p>
            <a:pPr algn="just"/>
            <a:r>
              <a:rPr lang="en-GB" sz="2000" b="1" u="sng" dirty="0">
                <a:latin typeface="Times New Roman" panose="02020603050405020304" pitchFamily="18" charset="0"/>
                <a:ea typeface="Calibri" panose="020F0502020204030204" pitchFamily="34" charset="0"/>
              </a:rPr>
              <a:t>Conclusion</a:t>
            </a:r>
            <a:r>
              <a:rPr lang="en-US" sz="2000" b="1" dirty="0">
                <a:latin typeface="Times New Roman" panose="02020603050405020304" pitchFamily="18" charset="0"/>
                <a:ea typeface="Calibri" panose="020F0502020204030204" pitchFamily="34" charset="0"/>
              </a:rPr>
              <a:t>:</a:t>
            </a:r>
            <a:r>
              <a:rPr lang="en-US" sz="2000" dirty="0">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type</a:t>
            </a:r>
            <a:r>
              <a:rPr lang="ru-RU" dirty="0">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of dependencies of radial and axial mean-square deviations of manipulator with drives with one motor and dual-motor drives a</a:t>
            </a:r>
            <a:r>
              <a:rPr lang="en-GB" dirty="0">
                <a:latin typeface="Times New Roman" panose="02020603050405020304" pitchFamily="18" charset="0"/>
                <a:ea typeface="Calibri" panose="020F0502020204030204" pitchFamily="34" charset="0"/>
              </a:rPr>
              <a:t>t motion along circular trajectories in vertical plane is reserved.</a:t>
            </a:r>
            <a:endParaRPr lang="de-DE" dirty="0">
              <a:latin typeface="Times New Roman" panose="02020603050405020304" pitchFamily="18" charset="0"/>
              <a:ea typeface="Calibri" panose="020F0502020204030204" pitchFamily="34" charset="0"/>
            </a:endParaRPr>
          </a:p>
        </p:txBody>
      </p:sp>
      <p:sp>
        <p:nvSpPr>
          <p:cNvPr id="3" name="TextBox 10">
            <a:extLst>
              <a:ext uri="{FF2B5EF4-FFF2-40B4-BE49-F238E27FC236}">
                <a16:creationId xmlns:a16="http://schemas.microsoft.com/office/drawing/2014/main" id="{B457E68E-CE83-4E4F-8D8E-8C2FFFE1C2C5}"/>
              </a:ext>
            </a:extLst>
          </p:cNvPr>
          <p:cNvSpPr txBox="1"/>
          <p:nvPr/>
        </p:nvSpPr>
        <p:spPr>
          <a:xfrm>
            <a:off x="5068479" y="74"/>
            <a:ext cx="2462457"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drives with one motor</a:t>
            </a:r>
            <a:endParaRPr lang="ru-RU" sz="2000" dirty="0">
              <a:latin typeface="Times New Roman" panose="02020603050405020304" pitchFamily="18" charset="0"/>
              <a:ea typeface="SimSun" panose="02010600030101010101" pitchFamily="2" charset="-122"/>
            </a:endParaRPr>
          </a:p>
        </p:txBody>
      </p:sp>
      <p:sp>
        <p:nvSpPr>
          <p:cNvPr id="4" name="TextBox 11">
            <a:extLst>
              <a:ext uri="{FF2B5EF4-FFF2-40B4-BE49-F238E27FC236}">
                <a16:creationId xmlns:a16="http://schemas.microsoft.com/office/drawing/2014/main" id="{E14635E4-9AC3-42EE-9DDA-3B305894E086}"/>
              </a:ext>
            </a:extLst>
          </p:cNvPr>
          <p:cNvSpPr txBox="1"/>
          <p:nvPr/>
        </p:nvSpPr>
        <p:spPr>
          <a:xfrm>
            <a:off x="9161256" y="0"/>
            <a:ext cx="2465422"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dual-motor drives</a:t>
            </a:r>
            <a:endParaRPr lang="ru-RU" sz="2000" dirty="0">
              <a:latin typeface="Times New Roman" panose="02020603050405020304" pitchFamily="18" charset="0"/>
              <a:ea typeface="SimSun" panose="02010600030101010101" pitchFamily="2" charset="-122"/>
            </a:endParaRPr>
          </a:p>
        </p:txBody>
      </p:sp>
      <p:sp>
        <p:nvSpPr>
          <p:cNvPr id="5" name="Прямоугольник 15">
            <a:extLst>
              <a:ext uri="{FF2B5EF4-FFF2-40B4-BE49-F238E27FC236}">
                <a16:creationId xmlns:a16="http://schemas.microsoft.com/office/drawing/2014/main" id="{8B750B09-6B93-44C9-AD43-AEB55575EA8D}"/>
              </a:ext>
            </a:extLst>
          </p:cNvPr>
          <p:cNvSpPr/>
          <p:nvPr/>
        </p:nvSpPr>
        <p:spPr>
          <a:xfrm>
            <a:off x="5017025" y="5577667"/>
            <a:ext cx="6571030"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1 – </a:t>
            </a:r>
            <a:r>
              <a:rPr lang="en-GB" dirty="0">
                <a:latin typeface="Times New Roman" panose="02020603050405020304" pitchFamily="18" charset="0"/>
                <a:ea typeface="Times New Roman" panose="02020603050405020304" pitchFamily="18" charset="0"/>
              </a:rPr>
              <a:t>at radius</a:t>
            </a:r>
            <a:r>
              <a:rPr lang="ru-RU"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equal to</a:t>
            </a:r>
            <a:r>
              <a:rPr lang="ru-RU"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Calibri" panose="020F0502020204030204" pitchFamily="34" charset="0"/>
              </a:rPr>
              <a:t>10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2 – </a:t>
            </a:r>
            <a:r>
              <a:rPr lang="ru-RU" dirty="0">
                <a:latin typeface="Times New Roman" panose="02020603050405020304" pitchFamily="18" charset="0"/>
                <a:ea typeface="Calibri" panose="020F0502020204030204" pitchFamily="34" charset="0"/>
              </a:rPr>
              <a:t>50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3</a:t>
            </a:r>
            <a:r>
              <a:rPr lang="en-US" dirty="0">
                <a:latin typeface="Times New Roman" panose="02020603050405020304" pitchFamily="18" charset="0"/>
                <a:ea typeface="Calibri" panose="020F0502020204030204" pitchFamily="34" charset="0"/>
              </a:rPr>
              <a:t> – </a:t>
            </a:r>
            <a:r>
              <a:rPr lang="ru-RU" dirty="0">
                <a:latin typeface="Times New Roman" panose="02020603050405020304" pitchFamily="18" charset="0"/>
                <a:ea typeface="Calibri" panose="020F0502020204030204" pitchFamily="34" charset="0"/>
              </a:rPr>
              <a:t>100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4</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  150 </a:t>
            </a:r>
            <a:r>
              <a:rPr lang="en-GB" dirty="0">
                <a:latin typeface="Times New Roman" panose="02020603050405020304" pitchFamily="18" charset="0"/>
                <a:ea typeface="Calibri" panose="020F0502020204030204" pitchFamily="34" charset="0"/>
              </a:rPr>
              <a:t>mm</a:t>
            </a:r>
            <a:r>
              <a:rPr lang="ru-RU" dirty="0">
                <a:latin typeface="Times New Roman" panose="02020603050405020304" pitchFamily="18" charset="0"/>
                <a:ea typeface="Calibri" panose="020F0502020204030204" pitchFamily="34" charset="0"/>
              </a:rPr>
              <a:t>. </a:t>
            </a:r>
            <a:endParaRPr lang="ru-RU" dirty="0"/>
          </a:p>
        </p:txBody>
      </p:sp>
      <p:sp>
        <p:nvSpPr>
          <p:cNvPr id="6" name="TextBox 14">
            <a:extLst>
              <a:ext uri="{FF2B5EF4-FFF2-40B4-BE49-F238E27FC236}">
                <a16:creationId xmlns:a16="http://schemas.microsoft.com/office/drawing/2014/main" id="{52427463-0165-4052-B101-7178AD92A0EA}"/>
              </a:ext>
            </a:extLst>
          </p:cNvPr>
          <p:cNvSpPr txBox="1"/>
          <p:nvPr/>
        </p:nvSpPr>
        <p:spPr>
          <a:xfrm>
            <a:off x="0" y="42584"/>
            <a:ext cx="3867985" cy="1938992"/>
          </a:xfrm>
          <a:prstGeom prst="rect">
            <a:avLst/>
          </a:prstGeom>
          <a:noFill/>
        </p:spPr>
        <p:txBody>
          <a:bodyPr wrap="square" rtlCol="0">
            <a:spAutoFit/>
          </a:bodyPr>
          <a:lstStyle/>
          <a:p>
            <a:pPr algn="just"/>
            <a:r>
              <a:rPr lang="en-GB" sz="2400" b="1" dirty="0">
                <a:solidFill>
                  <a:srgbClr val="4B53BD"/>
                </a:solidFill>
                <a:latin typeface="Times New Roman" panose="02020603050405020304" pitchFamily="18" charset="0"/>
                <a:ea typeface="SimSun" panose="02010600030101010101" pitchFamily="2" charset="-122"/>
              </a:rPr>
              <a:t>Radial and axial mean-square deviations of manipulator at motion along circular trajectory </a:t>
            </a:r>
            <a:r>
              <a:rPr lang="ru-RU" sz="2400" b="1" dirty="0">
                <a:solidFill>
                  <a:srgbClr val="4B53BD"/>
                </a:solidFill>
                <a:latin typeface="Times New Roman" panose="02020603050405020304" pitchFamily="18" charset="0"/>
                <a:ea typeface="SimSun" panose="02010600030101010101" pitchFamily="2" charset="-122"/>
              </a:rPr>
              <a:t>№</a:t>
            </a:r>
            <a:r>
              <a:rPr lang="en-GB" sz="2400" b="1" dirty="0">
                <a:solidFill>
                  <a:srgbClr val="4B53BD"/>
                </a:solidFill>
                <a:latin typeface="Times New Roman" panose="02020603050405020304" pitchFamily="18" charset="0"/>
                <a:ea typeface="SimSun" panose="02010600030101010101" pitchFamily="2" charset="-122"/>
              </a:rPr>
              <a:t>5 in vertical plane</a:t>
            </a:r>
            <a:endParaRPr lang="ru-RU" sz="2400" b="1" dirty="0">
              <a:solidFill>
                <a:srgbClr val="4B53BD"/>
              </a:solidFill>
              <a:latin typeface="Times New Roman" panose="02020603050405020304" pitchFamily="18" charset="0"/>
              <a:ea typeface="SimSun" panose="02010600030101010101" pitchFamily="2" charset="-122"/>
            </a:endParaRPr>
          </a:p>
        </p:txBody>
      </p:sp>
      <p:grpSp>
        <p:nvGrpSpPr>
          <p:cNvPr id="7" name="Группа 6"/>
          <p:cNvGrpSpPr/>
          <p:nvPr/>
        </p:nvGrpSpPr>
        <p:grpSpPr>
          <a:xfrm>
            <a:off x="3994483" y="625013"/>
            <a:ext cx="4036541" cy="2521831"/>
            <a:chOff x="3994483" y="625013"/>
            <a:chExt cx="4036541" cy="2521831"/>
          </a:xfrm>
        </p:grpSpPr>
        <p:pic>
          <p:nvPicPr>
            <p:cNvPr id="18" name="Рисунок 17" descr="C:\Users\Ruslan\AppData\Local\Microsoft\Windows\INetCache\Content.Word\One_front_2_R.TIF"/>
            <p:cNvPicPr/>
            <p:nvPr/>
          </p:nvPicPr>
          <p:blipFill rotWithShape="1">
            <a:blip r:embed="rId3">
              <a:extLst>
                <a:ext uri="{28A0092B-C50C-407E-A947-70E740481C1C}">
                  <a14:useLocalDpi xmlns:a14="http://schemas.microsoft.com/office/drawing/2010/main" val="0"/>
                </a:ext>
              </a:extLst>
            </a:blip>
            <a:srcRect l="197" t="1157" r="6513" b="-1170"/>
            <a:stretch/>
          </p:blipFill>
          <p:spPr bwMode="auto">
            <a:xfrm>
              <a:off x="3994483" y="625013"/>
              <a:ext cx="4036541" cy="2521831"/>
            </a:xfrm>
            <a:prstGeom prst="rect">
              <a:avLst/>
            </a:prstGeom>
            <a:noFill/>
            <a:ln>
              <a:noFill/>
            </a:ln>
            <a:extLst>
              <a:ext uri="{53640926-AAD7-44D8-BBD7-CCE9431645EC}">
                <a14:shadowObscured xmlns:a14="http://schemas.microsoft.com/office/drawing/2010/main"/>
              </a:ext>
            </a:extLst>
          </p:spPr>
        </p:pic>
        <p:pic>
          <p:nvPicPr>
            <p:cNvPr id="19" name="Рисунок 18"/>
            <p:cNvPicPr>
              <a:picLocks noChangeAspect="1"/>
            </p:cNvPicPr>
            <p:nvPr/>
          </p:nvPicPr>
          <p:blipFill>
            <a:blip r:embed="rId4"/>
            <a:stretch>
              <a:fillRect/>
            </a:stretch>
          </p:blipFill>
          <p:spPr>
            <a:xfrm>
              <a:off x="4185571" y="1734648"/>
              <a:ext cx="127715" cy="158902"/>
            </a:xfrm>
            <a:prstGeom prst="rect">
              <a:avLst/>
            </a:prstGeom>
          </p:spPr>
        </p:pic>
      </p:grpSp>
      <p:pic>
        <p:nvPicPr>
          <p:cNvPr id="20" name="Рисунок 19"/>
          <p:cNvPicPr>
            <a:picLocks noChangeAspect="1"/>
          </p:cNvPicPr>
          <p:nvPr/>
        </p:nvPicPr>
        <p:blipFill>
          <a:blip r:embed="rId5"/>
          <a:stretch>
            <a:fillRect/>
          </a:stretch>
        </p:blipFill>
        <p:spPr>
          <a:xfrm>
            <a:off x="4075834" y="1440399"/>
            <a:ext cx="101917" cy="138781"/>
          </a:xfrm>
          <a:prstGeom prst="rect">
            <a:avLst/>
          </a:prstGeom>
        </p:spPr>
      </p:pic>
      <p:grpSp>
        <p:nvGrpSpPr>
          <p:cNvPr id="11" name="Группа 10"/>
          <p:cNvGrpSpPr/>
          <p:nvPr/>
        </p:nvGrpSpPr>
        <p:grpSpPr>
          <a:xfrm>
            <a:off x="3870051" y="3138783"/>
            <a:ext cx="4160973" cy="2523088"/>
            <a:chOff x="3870051" y="3138783"/>
            <a:chExt cx="4160973" cy="2523088"/>
          </a:xfrm>
        </p:grpSpPr>
        <p:grpSp>
          <p:nvGrpSpPr>
            <p:cNvPr id="10" name="Группа 9"/>
            <p:cNvGrpSpPr/>
            <p:nvPr/>
          </p:nvGrpSpPr>
          <p:grpSpPr>
            <a:xfrm>
              <a:off x="3870051" y="3138783"/>
              <a:ext cx="4160973" cy="2523088"/>
              <a:chOff x="3870051" y="3138783"/>
              <a:chExt cx="4160973" cy="2523088"/>
            </a:xfrm>
          </p:grpSpPr>
          <p:pic>
            <p:nvPicPr>
              <p:cNvPr id="16" name="Рисунок 15" descr="C:\Users\Ruslan\AppData\Local\Microsoft\Windows\INetCache\Content.Word\One_front_2_X.TIF"/>
              <p:cNvPicPr/>
              <p:nvPr/>
            </p:nvPicPr>
            <p:blipFill rotWithShape="1">
              <a:blip r:embed="rId6">
                <a:extLst>
                  <a:ext uri="{28A0092B-C50C-407E-A947-70E740481C1C}">
                    <a14:useLocalDpi xmlns:a14="http://schemas.microsoft.com/office/drawing/2010/main" val="0"/>
                  </a:ext>
                </a:extLst>
              </a:blip>
              <a:srcRect l="197" t="1157" r="6513" b="-1169"/>
              <a:stretch/>
            </p:blipFill>
            <p:spPr bwMode="auto">
              <a:xfrm>
                <a:off x="3870051" y="3138783"/>
                <a:ext cx="4160973" cy="2523088"/>
              </a:xfrm>
              <a:prstGeom prst="rect">
                <a:avLst/>
              </a:prstGeom>
              <a:noFill/>
              <a:ln>
                <a:noFill/>
              </a:ln>
              <a:extLst>
                <a:ext uri="{53640926-AAD7-44D8-BBD7-CCE9431645EC}">
                  <a14:shadowObscured xmlns:a14="http://schemas.microsoft.com/office/drawing/2010/main"/>
                </a:ext>
              </a:extLst>
            </p:spPr>
          </p:pic>
          <p:pic>
            <p:nvPicPr>
              <p:cNvPr id="14" name="Рисунок 13"/>
              <p:cNvPicPr>
                <a:picLocks noChangeAspect="1"/>
              </p:cNvPicPr>
              <p:nvPr/>
            </p:nvPicPr>
            <p:blipFill>
              <a:blip r:embed="rId4"/>
              <a:stretch>
                <a:fillRect/>
              </a:stretch>
            </p:blipFill>
            <p:spPr>
              <a:xfrm>
                <a:off x="4057856" y="4257737"/>
                <a:ext cx="127715" cy="158902"/>
              </a:xfrm>
              <a:prstGeom prst="rect">
                <a:avLst/>
              </a:prstGeom>
            </p:spPr>
          </p:pic>
        </p:grpSp>
        <p:pic>
          <p:nvPicPr>
            <p:cNvPr id="21" name="Рисунок 20"/>
            <p:cNvPicPr>
              <a:picLocks noChangeAspect="1"/>
            </p:cNvPicPr>
            <p:nvPr/>
          </p:nvPicPr>
          <p:blipFill>
            <a:blip r:embed="rId5"/>
            <a:stretch>
              <a:fillRect/>
            </a:stretch>
          </p:blipFill>
          <p:spPr>
            <a:xfrm>
              <a:off x="3953748" y="3963044"/>
              <a:ext cx="101917" cy="138781"/>
            </a:xfrm>
            <a:prstGeom prst="rect">
              <a:avLst/>
            </a:prstGeom>
          </p:spPr>
        </p:pic>
      </p:grpSp>
      <p:grpSp>
        <p:nvGrpSpPr>
          <p:cNvPr id="25" name="Группа 24"/>
          <p:cNvGrpSpPr/>
          <p:nvPr/>
        </p:nvGrpSpPr>
        <p:grpSpPr>
          <a:xfrm>
            <a:off x="8031025" y="3146846"/>
            <a:ext cx="4160976" cy="2523090"/>
            <a:chOff x="8031025" y="3146846"/>
            <a:chExt cx="4160976" cy="2523090"/>
          </a:xfrm>
        </p:grpSpPr>
        <p:grpSp>
          <p:nvGrpSpPr>
            <p:cNvPr id="9" name="Группа 8"/>
            <p:cNvGrpSpPr/>
            <p:nvPr/>
          </p:nvGrpSpPr>
          <p:grpSpPr>
            <a:xfrm>
              <a:off x="8031025" y="3146846"/>
              <a:ext cx="4160976" cy="2523090"/>
              <a:chOff x="8031025" y="3146846"/>
              <a:chExt cx="4160976" cy="2523090"/>
            </a:xfrm>
          </p:grpSpPr>
          <p:pic>
            <p:nvPicPr>
              <p:cNvPr id="17" name="Рисунок 16" descr="C:\Users\Ruslan\AppData\Local\Microsoft\Windows\INetCache\Content.Word\Two_front_2_X.TIF"/>
              <p:cNvPicPr/>
              <p:nvPr/>
            </p:nvPicPr>
            <p:blipFill rotWithShape="1">
              <a:blip r:embed="rId7">
                <a:extLst>
                  <a:ext uri="{28A0092B-C50C-407E-A947-70E740481C1C}">
                    <a14:useLocalDpi xmlns:a14="http://schemas.microsoft.com/office/drawing/2010/main" val="0"/>
                  </a:ext>
                </a:extLst>
              </a:blip>
              <a:srcRect l="198" t="1157" r="6514" b="-1170"/>
              <a:stretch/>
            </p:blipFill>
            <p:spPr bwMode="auto">
              <a:xfrm>
                <a:off x="8031025" y="3146846"/>
                <a:ext cx="4160976" cy="2523090"/>
              </a:xfrm>
              <a:prstGeom prst="rect">
                <a:avLst/>
              </a:prstGeom>
              <a:noFill/>
              <a:ln>
                <a:noFill/>
              </a:ln>
              <a:extLst>
                <a:ext uri="{53640926-AAD7-44D8-BBD7-CCE9431645EC}">
                  <a14:shadowObscured xmlns:a14="http://schemas.microsoft.com/office/drawing/2010/main"/>
                </a:ext>
              </a:extLst>
            </p:spPr>
          </p:pic>
          <p:pic>
            <p:nvPicPr>
              <p:cNvPr id="13" name="Рисунок 12"/>
              <p:cNvPicPr>
                <a:picLocks noChangeAspect="1"/>
              </p:cNvPicPr>
              <p:nvPr/>
            </p:nvPicPr>
            <p:blipFill>
              <a:blip r:embed="rId4"/>
              <a:stretch>
                <a:fillRect/>
              </a:stretch>
            </p:blipFill>
            <p:spPr>
              <a:xfrm>
                <a:off x="8322864" y="4257737"/>
                <a:ext cx="127715" cy="158902"/>
              </a:xfrm>
              <a:prstGeom prst="rect">
                <a:avLst/>
              </a:prstGeom>
            </p:spPr>
          </p:pic>
        </p:grpSp>
        <p:pic>
          <p:nvPicPr>
            <p:cNvPr id="22" name="Рисунок 21"/>
            <p:cNvPicPr>
              <a:picLocks noChangeAspect="1"/>
            </p:cNvPicPr>
            <p:nvPr/>
          </p:nvPicPr>
          <p:blipFill>
            <a:blip r:embed="rId5"/>
            <a:stretch>
              <a:fillRect/>
            </a:stretch>
          </p:blipFill>
          <p:spPr>
            <a:xfrm>
              <a:off x="8204200" y="3970868"/>
              <a:ext cx="106735" cy="138781"/>
            </a:xfrm>
            <a:prstGeom prst="rect">
              <a:avLst/>
            </a:prstGeom>
          </p:spPr>
        </p:pic>
      </p:grpSp>
      <p:grpSp>
        <p:nvGrpSpPr>
          <p:cNvPr id="26" name="Группа 25"/>
          <p:cNvGrpSpPr/>
          <p:nvPr/>
        </p:nvGrpSpPr>
        <p:grpSpPr>
          <a:xfrm>
            <a:off x="8031025" y="625014"/>
            <a:ext cx="4160975" cy="2523089"/>
            <a:chOff x="8031025" y="625014"/>
            <a:chExt cx="4160975" cy="2523089"/>
          </a:xfrm>
        </p:grpSpPr>
        <p:grpSp>
          <p:nvGrpSpPr>
            <p:cNvPr id="8" name="Группа 7"/>
            <p:cNvGrpSpPr/>
            <p:nvPr/>
          </p:nvGrpSpPr>
          <p:grpSpPr>
            <a:xfrm>
              <a:off x="8031025" y="625014"/>
              <a:ext cx="4160975" cy="2523089"/>
              <a:chOff x="8031025" y="625014"/>
              <a:chExt cx="4160975" cy="2523089"/>
            </a:xfrm>
          </p:grpSpPr>
          <p:pic>
            <p:nvPicPr>
              <p:cNvPr id="15" name="Рисунок 14" descr="C:\Users\Ruslan\AppData\Local\Microsoft\Windows\INetCache\Content.Word\Two_front_2_R.TIF"/>
              <p:cNvPicPr/>
              <p:nvPr/>
            </p:nvPicPr>
            <p:blipFill rotWithShape="1">
              <a:blip r:embed="rId8">
                <a:extLst>
                  <a:ext uri="{28A0092B-C50C-407E-A947-70E740481C1C}">
                    <a14:useLocalDpi xmlns:a14="http://schemas.microsoft.com/office/drawing/2010/main" val="0"/>
                  </a:ext>
                </a:extLst>
              </a:blip>
              <a:srcRect l="197" t="1157" r="6513" b="-1170"/>
              <a:stretch/>
            </p:blipFill>
            <p:spPr bwMode="auto">
              <a:xfrm>
                <a:off x="8031025" y="625014"/>
                <a:ext cx="4160975" cy="2523089"/>
              </a:xfrm>
              <a:prstGeom prst="rect">
                <a:avLst/>
              </a:prstGeom>
              <a:noFill/>
              <a:ln>
                <a:noFill/>
              </a:ln>
              <a:extLst>
                <a:ext uri="{53640926-AAD7-44D8-BBD7-CCE9431645EC}">
                  <a14:shadowObscured xmlns:a14="http://schemas.microsoft.com/office/drawing/2010/main"/>
                </a:ext>
              </a:extLst>
            </p:spPr>
          </p:pic>
          <p:pic>
            <p:nvPicPr>
              <p:cNvPr id="12" name="Рисунок 11"/>
              <p:cNvPicPr>
                <a:picLocks noChangeAspect="1"/>
              </p:cNvPicPr>
              <p:nvPr/>
            </p:nvPicPr>
            <p:blipFill>
              <a:blip r:embed="rId4"/>
              <a:stretch>
                <a:fillRect/>
              </a:stretch>
            </p:blipFill>
            <p:spPr>
              <a:xfrm>
                <a:off x="8322865" y="1734648"/>
                <a:ext cx="127715" cy="158902"/>
              </a:xfrm>
              <a:prstGeom prst="rect">
                <a:avLst/>
              </a:prstGeom>
            </p:spPr>
          </p:pic>
        </p:grpSp>
        <p:pic>
          <p:nvPicPr>
            <p:cNvPr id="23" name="Рисунок 22"/>
            <p:cNvPicPr>
              <a:picLocks noChangeAspect="1"/>
            </p:cNvPicPr>
            <p:nvPr/>
          </p:nvPicPr>
          <p:blipFill>
            <a:blip r:embed="rId5"/>
            <a:stretch>
              <a:fillRect/>
            </a:stretch>
          </p:blipFill>
          <p:spPr>
            <a:xfrm>
              <a:off x="8211820" y="1440399"/>
              <a:ext cx="101917" cy="138781"/>
            </a:xfrm>
            <a:prstGeom prst="rect">
              <a:avLst/>
            </a:prstGeom>
          </p:spPr>
        </p:pic>
      </p:grpSp>
      <p:pic>
        <p:nvPicPr>
          <p:cNvPr id="27" name="Рисунок 26"/>
          <p:cNvPicPr>
            <a:picLocks noChangeAspect="1"/>
          </p:cNvPicPr>
          <p:nvPr/>
        </p:nvPicPr>
        <p:blipFill>
          <a:blip r:embed="rId9"/>
          <a:stretch>
            <a:fillRect/>
          </a:stretch>
        </p:blipFill>
        <p:spPr>
          <a:xfrm>
            <a:off x="6143461" y="2949257"/>
            <a:ext cx="444818" cy="154233"/>
          </a:xfrm>
          <a:prstGeom prst="rect">
            <a:avLst/>
          </a:prstGeom>
        </p:spPr>
      </p:pic>
      <p:pic>
        <p:nvPicPr>
          <p:cNvPr id="28" name="Рисунок 27"/>
          <p:cNvPicPr>
            <a:picLocks noChangeAspect="1"/>
          </p:cNvPicPr>
          <p:nvPr/>
        </p:nvPicPr>
        <p:blipFill>
          <a:blip r:embed="rId9"/>
          <a:stretch>
            <a:fillRect/>
          </a:stretch>
        </p:blipFill>
        <p:spPr>
          <a:xfrm>
            <a:off x="10235406" y="2946717"/>
            <a:ext cx="444818" cy="154233"/>
          </a:xfrm>
          <a:prstGeom prst="rect">
            <a:avLst/>
          </a:prstGeom>
        </p:spPr>
      </p:pic>
      <p:pic>
        <p:nvPicPr>
          <p:cNvPr id="29" name="Рисунок 28"/>
          <p:cNvPicPr>
            <a:picLocks noChangeAspect="1"/>
          </p:cNvPicPr>
          <p:nvPr/>
        </p:nvPicPr>
        <p:blipFill>
          <a:blip r:embed="rId9"/>
          <a:stretch>
            <a:fillRect/>
          </a:stretch>
        </p:blipFill>
        <p:spPr>
          <a:xfrm>
            <a:off x="6146001" y="5464166"/>
            <a:ext cx="444818" cy="154233"/>
          </a:xfrm>
          <a:prstGeom prst="rect">
            <a:avLst/>
          </a:prstGeom>
        </p:spPr>
      </p:pic>
      <p:pic>
        <p:nvPicPr>
          <p:cNvPr id="30" name="Рисунок 29"/>
          <p:cNvPicPr>
            <a:picLocks noChangeAspect="1"/>
          </p:cNvPicPr>
          <p:nvPr/>
        </p:nvPicPr>
        <p:blipFill>
          <a:blip r:embed="rId9"/>
          <a:stretch>
            <a:fillRect/>
          </a:stretch>
        </p:blipFill>
        <p:spPr>
          <a:xfrm>
            <a:off x="10236121" y="5474961"/>
            <a:ext cx="444818" cy="154233"/>
          </a:xfrm>
          <a:prstGeom prst="rect">
            <a:avLst/>
          </a:prstGeom>
        </p:spPr>
      </p:pic>
    </p:spTree>
    <p:extLst>
      <p:ext uri="{BB962C8B-B14F-4D97-AF65-F5344CB8AC3E}">
        <p14:creationId xmlns:p14="http://schemas.microsoft.com/office/powerpoint/2010/main" val="215883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ext uri="{D42A27DB-BD31-4B8C-83A1-F6EECF244321}">
                <p14:modId xmlns:p14="http://schemas.microsoft.com/office/powerpoint/2010/main" val="163924291"/>
              </p:ext>
            </p:extLst>
          </p:nvPr>
        </p:nvGraphicFramePr>
        <p:xfrm>
          <a:off x="1267371" y="1836734"/>
          <a:ext cx="9409140" cy="3670552"/>
        </p:xfrm>
        <a:graphic>
          <a:graphicData uri="http://schemas.openxmlformats.org/drawingml/2006/table">
            <a:tbl>
              <a:tblPr firstRow="1" bandRow="1">
                <a:tableStyleId>{21E4AEA4-8DFA-4A89-87EB-49C32662AFE0}</a:tableStyleId>
              </a:tblPr>
              <a:tblGrid>
                <a:gridCol w="1881828">
                  <a:extLst>
                    <a:ext uri="{9D8B030D-6E8A-4147-A177-3AD203B41FA5}">
                      <a16:colId xmlns:a16="http://schemas.microsoft.com/office/drawing/2014/main" val="20000"/>
                    </a:ext>
                  </a:extLst>
                </a:gridCol>
                <a:gridCol w="1881828">
                  <a:extLst>
                    <a:ext uri="{9D8B030D-6E8A-4147-A177-3AD203B41FA5}">
                      <a16:colId xmlns:a16="http://schemas.microsoft.com/office/drawing/2014/main" val="20001"/>
                    </a:ext>
                  </a:extLst>
                </a:gridCol>
                <a:gridCol w="1881828">
                  <a:extLst>
                    <a:ext uri="{9D8B030D-6E8A-4147-A177-3AD203B41FA5}">
                      <a16:colId xmlns:a16="http://schemas.microsoft.com/office/drawing/2014/main" val="20002"/>
                    </a:ext>
                  </a:extLst>
                </a:gridCol>
                <a:gridCol w="1881828">
                  <a:extLst>
                    <a:ext uri="{9D8B030D-6E8A-4147-A177-3AD203B41FA5}">
                      <a16:colId xmlns:a16="http://schemas.microsoft.com/office/drawing/2014/main" val="20003"/>
                    </a:ext>
                  </a:extLst>
                </a:gridCol>
                <a:gridCol w="1881828">
                  <a:extLst>
                    <a:ext uri="{9D8B030D-6E8A-4147-A177-3AD203B41FA5}">
                      <a16:colId xmlns:a16="http://schemas.microsoft.com/office/drawing/2014/main" val="20004"/>
                    </a:ext>
                  </a:extLst>
                </a:gridCol>
              </a:tblGrid>
              <a:tr h="1044871">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100" dirty="0">
                          <a:solidFill>
                            <a:schemeClr val="tx1"/>
                          </a:solidFill>
                          <a:effectLst/>
                          <a:latin typeface="Times New Roman" panose="02020603050405020304" pitchFamily="18" charset="0"/>
                          <a:cs typeface="Times New Roman" panose="02020603050405020304" pitchFamily="18" charset="0"/>
                        </a:rPr>
                        <a:t>Contour velocity</a:t>
                      </a:r>
                      <a:r>
                        <a:rPr lang="ru-RU" sz="2100" dirty="0">
                          <a:solidFill>
                            <a:schemeClr val="tx1"/>
                          </a:solidFill>
                          <a:effectLst/>
                          <a:latin typeface="Times New Roman" panose="02020603050405020304" pitchFamily="18" charset="0"/>
                          <a:cs typeface="Times New Roman" panose="02020603050405020304" pitchFamily="18" charset="0"/>
                        </a:rPr>
                        <a:t>,</a:t>
                      </a:r>
                      <a:r>
                        <a:rPr lang="en-GB" sz="2100" dirty="0">
                          <a:solidFill>
                            <a:schemeClr val="tx1"/>
                          </a:solidFill>
                          <a:effectLst/>
                          <a:latin typeface="Times New Roman" panose="02020603050405020304" pitchFamily="18" charset="0"/>
                          <a:cs typeface="Times New Roman" panose="02020603050405020304" pitchFamily="18" charset="0"/>
                        </a:rPr>
                        <a:t> mm</a:t>
                      </a:r>
                      <a:r>
                        <a:rPr lang="ru-RU" sz="2100" dirty="0">
                          <a:solidFill>
                            <a:schemeClr val="tx1"/>
                          </a:solidFill>
                          <a:effectLst/>
                          <a:latin typeface="Times New Roman" panose="02020603050405020304" pitchFamily="18" charset="0"/>
                          <a:cs typeface="Times New Roman" panose="02020603050405020304" pitchFamily="18" charset="0"/>
                        </a:rPr>
                        <a:t>/</a:t>
                      </a:r>
                      <a:r>
                        <a:rPr lang="en-GB" sz="2100" dirty="0">
                          <a:solidFill>
                            <a:schemeClr val="tx1"/>
                          </a:solidFill>
                          <a:effectLst/>
                          <a:latin typeface="Times New Roman" panose="02020603050405020304" pitchFamily="18" charset="0"/>
                          <a:cs typeface="Times New Roman" panose="02020603050405020304" pitchFamily="18" charset="0"/>
                        </a:rPr>
                        <a:t>s</a:t>
                      </a:r>
                      <a:endParaRPr lang="ru-RU"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rowSpan="2">
                  <a:txBody>
                    <a:bodyPr/>
                    <a:lstStyle/>
                    <a:p>
                      <a:pPr algn="ctr"/>
                      <a:r>
                        <a:rPr lang="en-GB" sz="2100" dirty="0">
                          <a:solidFill>
                            <a:schemeClr val="tx1"/>
                          </a:solidFill>
                          <a:latin typeface="Times New Roman" panose="02020603050405020304" pitchFamily="18" charset="0"/>
                          <a:cs typeface="Times New Roman" panose="02020603050405020304" pitchFamily="18" charset="0"/>
                        </a:rPr>
                        <a:t>Radius</a:t>
                      </a:r>
                      <a:r>
                        <a:rPr lang="ru-RU" sz="2100" dirty="0">
                          <a:solidFill>
                            <a:schemeClr val="tx1"/>
                          </a:solidFill>
                          <a:latin typeface="Times New Roman" panose="02020603050405020304" pitchFamily="18" charset="0"/>
                          <a:cs typeface="Times New Roman" panose="02020603050405020304" pitchFamily="18" charset="0"/>
                        </a:rPr>
                        <a:t>, </a:t>
                      </a:r>
                      <a:r>
                        <a:rPr lang="en-GB" sz="2100" dirty="0">
                          <a:solidFill>
                            <a:schemeClr val="tx1"/>
                          </a:solidFill>
                          <a:latin typeface="Times New Roman" panose="02020603050405020304" pitchFamily="18" charset="0"/>
                          <a:cs typeface="Times New Roman" panose="02020603050405020304" pitchFamily="18" charset="0"/>
                        </a:rPr>
                        <a:t>mm</a:t>
                      </a:r>
                      <a:endParaRPr lang="ru-RU" sz="21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100" dirty="0">
                          <a:solidFill>
                            <a:schemeClr val="tx1"/>
                          </a:solidFill>
                          <a:effectLst/>
                          <a:latin typeface="Times New Roman" panose="02020603050405020304" pitchFamily="18" charset="0"/>
                          <a:cs typeface="Times New Roman" panose="02020603050405020304" pitchFamily="18" charset="0"/>
                        </a:rPr>
                        <a:t>Radial</a:t>
                      </a:r>
                      <a:r>
                        <a:rPr lang="ru-RU" sz="2100" dirty="0">
                          <a:solidFill>
                            <a:schemeClr val="tx1"/>
                          </a:solidFill>
                          <a:effectLst/>
                          <a:latin typeface="Times New Roman" panose="02020603050405020304" pitchFamily="18" charset="0"/>
                          <a:cs typeface="Times New Roman" panose="02020603050405020304" pitchFamily="18" charset="0"/>
                        </a:rPr>
                        <a:t> </a:t>
                      </a:r>
                      <a:r>
                        <a:rPr lang="en-GB" sz="2100" dirty="0">
                          <a:solidFill>
                            <a:schemeClr val="tx1"/>
                          </a:solidFill>
                          <a:effectLst/>
                          <a:latin typeface="Times New Roman" panose="02020603050405020304" pitchFamily="18" charset="0"/>
                          <a:cs typeface="Times New Roman" panose="02020603050405020304" pitchFamily="18" charset="0"/>
                        </a:rPr>
                        <a:t>mean-square deviations of manipulator </a:t>
                      </a:r>
                      <a:endParaRPr lang="ru-RU"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ru-RU" dirty="0"/>
                    </a:p>
                  </a:txBody>
                  <a:tcPr/>
                </a:tc>
                <a:tc rowSpan="2">
                  <a:txBody>
                    <a:bodyPr/>
                    <a:lstStyle/>
                    <a:p>
                      <a:pPr algn="ctr"/>
                      <a:r>
                        <a:rPr lang="en-GB" sz="2100" dirty="0">
                          <a:solidFill>
                            <a:schemeClr val="tx1"/>
                          </a:solidFill>
                          <a:latin typeface="Times New Roman" panose="02020603050405020304" pitchFamily="18" charset="0"/>
                          <a:cs typeface="Times New Roman" panose="02020603050405020304" pitchFamily="18" charset="0"/>
                        </a:rPr>
                        <a:t>Accuracy gain coefficient</a:t>
                      </a:r>
                      <a:endParaRPr lang="ru-RU" sz="21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1044871">
                <a:tc vMerge="1">
                  <a:txBody>
                    <a:bodyPr/>
                    <a:lstStyle/>
                    <a:p>
                      <a:endParaRPr lang="ru-RU" dirty="0"/>
                    </a:p>
                  </a:txBody>
                  <a:tcPr/>
                </a:tc>
                <a:tc vMerge="1">
                  <a:txBody>
                    <a:bodyPr/>
                    <a:lstStyle/>
                    <a:p>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100" dirty="0">
                          <a:solidFill>
                            <a:schemeClr val="tx1"/>
                          </a:solidFill>
                          <a:effectLst/>
                          <a:latin typeface="Times New Roman" panose="02020603050405020304" pitchFamily="18" charset="0"/>
                          <a:cs typeface="Times New Roman" panose="02020603050405020304" pitchFamily="18" charset="0"/>
                        </a:rPr>
                        <a:t> </a:t>
                      </a:r>
                      <a:r>
                        <a:rPr lang="en-GB" sz="2100" dirty="0">
                          <a:solidFill>
                            <a:schemeClr val="tx1"/>
                          </a:solidFill>
                          <a:effectLst/>
                          <a:latin typeface="Times New Roman" panose="02020603050405020304" pitchFamily="18" charset="0"/>
                          <a:cs typeface="Times New Roman" panose="02020603050405020304" pitchFamily="18" charset="0"/>
                        </a:rPr>
                        <a:t>with drives with one </a:t>
                      </a:r>
                      <a:r>
                        <a:rPr lang="en-GB" sz="2100" kern="1200" dirty="0">
                          <a:solidFill>
                            <a:schemeClr val="tx1"/>
                          </a:solidFill>
                          <a:effectLst/>
                          <a:latin typeface="Times New Roman" panose="02020603050405020304" pitchFamily="18" charset="0"/>
                          <a:ea typeface="+mn-ea"/>
                          <a:cs typeface="Times New Roman" panose="02020603050405020304" pitchFamily="18" charset="0"/>
                        </a:rPr>
                        <a:t>motor</a:t>
                      </a:r>
                      <a:r>
                        <a:rPr lang="ru-RU" sz="2100" kern="1200" dirty="0">
                          <a:solidFill>
                            <a:schemeClr val="tx1"/>
                          </a:solidFill>
                          <a:effectLst/>
                          <a:latin typeface="Times New Roman" panose="02020603050405020304" pitchFamily="18" charset="0"/>
                          <a:ea typeface="+mn-ea"/>
                          <a:cs typeface="Times New Roman" panose="02020603050405020304" pitchFamily="18" charset="0"/>
                        </a:rPr>
                        <a:t>, </a:t>
                      </a:r>
                      <a:r>
                        <a:rPr lang="el-GR" sz="2100" kern="1200" dirty="0">
                          <a:solidFill>
                            <a:schemeClr val="tx1"/>
                          </a:solidFill>
                          <a:effectLst/>
                          <a:latin typeface="Times New Roman" panose="02020603050405020304" pitchFamily="18" charset="0"/>
                          <a:ea typeface="+mn-ea"/>
                          <a:cs typeface="Times New Roman" panose="02020603050405020304" pitchFamily="18" charset="0"/>
                        </a:rPr>
                        <a:t>μ</a:t>
                      </a:r>
                      <a:r>
                        <a:rPr lang="de-DE" sz="2100" kern="1200" dirty="0">
                          <a:solidFill>
                            <a:schemeClr val="tx1"/>
                          </a:solidFill>
                          <a:effectLst/>
                          <a:latin typeface="Times New Roman" panose="02020603050405020304" pitchFamily="18" charset="0"/>
                          <a:ea typeface="+mn-ea"/>
                          <a:cs typeface="Times New Roman" panose="02020603050405020304" pitchFamily="18" charset="0"/>
                        </a:rPr>
                        <a:t>m</a:t>
                      </a:r>
                      <a:endParaRPr lang="ru-RU" sz="2100" kern="1200" dirty="0">
                        <a:solidFill>
                          <a:schemeClr val="tx1"/>
                        </a:solidFill>
                        <a:effectLst/>
                        <a:latin typeface="Times New Roman" panose="02020603050405020304" pitchFamily="18" charset="0"/>
                        <a:ea typeface="+mn-ea"/>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100" dirty="0">
                          <a:solidFill>
                            <a:schemeClr val="tx1"/>
                          </a:solidFill>
                          <a:effectLst/>
                          <a:latin typeface="Times New Roman" panose="02020603050405020304" pitchFamily="18" charset="0"/>
                          <a:cs typeface="Times New Roman" panose="02020603050405020304" pitchFamily="18" charset="0"/>
                        </a:rPr>
                        <a:t>with dual-motor</a:t>
                      </a:r>
                      <a:r>
                        <a:rPr lang="ru-RU" sz="2100" dirty="0">
                          <a:solidFill>
                            <a:schemeClr val="tx1"/>
                          </a:solidFill>
                          <a:effectLst/>
                          <a:latin typeface="Times New Roman" panose="02020603050405020304" pitchFamily="18" charset="0"/>
                          <a:cs typeface="Times New Roman" panose="02020603050405020304" pitchFamily="18" charset="0"/>
                        </a:rPr>
                        <a:t> </a:t>
                      </a:r>
                      <a:r>
                        <a:rPr lang="en-GB" sz="2100" dirty="0">
                          <a:solidFill>
                            <a:schemeClr val="tx1"/>
                          </a:solidFill>
                          <a:effectLst/>
                          <a:latin typeface="Times New Roman" panose="02020603050405020304" pitchFamily="18" charset="0"/>
                          <a:cs typeface="Times New Roman" panose="02020603050405020304" pitchFamily="18" charset="0"/>
                        </a:rPr>
                        <a:t>drives</a:t>
                      </a:r>
                      <a:r>
                        <a:rPr lang="ru-RU" sz="2100" dirty="0">
                          <a:solidFill>
                            <a:schemeClr val="tx1"/>
                          </a:solidFill>
                          <a:effectLst/>
                          <a:latin typeface="Times New Roman" panose="02020603050405020304" pitchFamily="18" charset="0"/>
                          <a:cs typeface="Times New Roman" panose="02020603050405020304" pitchFamily="18" charset="0"/>
                        </a:rPr>
                        <a:t>, </a:t>
                      </a:r>
                      <a:r>
                        <a:rPr lang="el-GR" sz="2100" kern="1200" dirty="0">
                          <a:solidFill>
                            <a:schemeClr val="tx1"/>
                          </a:solidFill>
                          <a:effectLst/>
                          <a:latin typeface="Times New Roman" panose="02020603050405020304" pitchFamily="18" charset="0"/>
                          <a:ea typeface="+mn-ea"/>
                          <a:cs typeface="Times New Roman" panose="02020603050405020304" pitchFamily="18" charset="0"/>
                        </a:rPr>
                        <a:t>μ</a:t>
                      </a:r>
                      <a:r>
                        <a:rPr lang="de-DE" sz="2100" kern="1200" dirty="0">
                          <a:solidFill>
                            <a:schemeClr val="tx1"/>
                          </a:solidFill>
                          <a:effectLst/>
                          <a:latin typeface="Times New Roman" panose="02020603050405020304" pitchFamily="18" charset="0"/>
                          <a:ea typeface="+mn-ea"/>
                          <a:cs typeface="Times New Roman" panose="02020603050405020304" pitchFamily="18" charset="0"/>
                        </a:rPr>
                        <a:t>m</a:t>
                      </a:r>
                      <a:endParaRPr lang="ru-RU"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vMerge="1">
                  <a:txBody>
                    <a:bodyPr/>
                    <a:lstStyle/>
                    <a:p>
                      <a:endParaRPr lang="ru-RU" dirty="0"/>
                    </a:p>
                  </a:txBody>
                  <a:tcPr/>
                </a:tc>
                <a:extLst>
                  <a:ext uri="{0D108BD9-81ED-4DB2-BD59-A6C34878D82A}">
                    <a16:rowId xmlns:a16="http://schemas.microsoft.com/office/drawing/2014/main" val="10001"/>
                  </a:ext>
                </a:extLst>
              </a:tr>
              <a:tr h="521137">
                <a:tc>
                  <a:txBody>
                    <a:bodyPr/>
                    <a:lstStyle/>
                    <a:p>
                      <a:pPr algn="ctr"/>
                      <a:r>
                        <a:rPr lang="ru-RU" sz="2700" dirty="0">
                          <a:latin typeface="Times New Roman" panose="02020603050405020304" pitchFamily="18" charset="0"/>
                          <a:cs typeface="Times New Roman" panose="02020603050405020304" pitchFamily="18" charset="0"/>
                        </a:rPr>
                        <a:t>25</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10</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977</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262</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3.7</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1137">
                <a:tc>
                  <a:txBody>
                    <a:bodyPr/>
                    <a:lstStyle/>
                    <a:p>
                      <a:pPr algn="ctr"/>
                      <a:r>
                        <a:rPr lang="ru-RU" sz="2700" dirty="0">
                          <a:latin typeface="Times New Roman" panose="02020603050405020304" pitchFamily="18" charset="0"/>
                          <a:cs typeface="Times New Roman" panose="02020603050405020304" pitchFamily="18" charset="0"/>
                        </a:rPr>
                        <a:t>5</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10</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956</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11</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8</a:t>
                      </a:r>
                      <a:r>
                        <a:rPr lang="en-US" sz="2700" dirty="0">
                          <a:latin typeface="Times New Roman" panose="02020603050405020304" pitchFamily="18" charset="0"/>
                          <a:cs typeface="Times New Roman" panose="02020603050405020304" pitchFamily="18" charset="0"/>
                        </a:rPr>
                        <a:t>7</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1137">
                <a:tc>
                  <a:txBody>
                    <a:bodyPr/>
                    <a:lstStyle/>
                    <a:p>
                      <a:pPr algn="ctr"/>
                      <a:r>
                        <a:rPr lang="ru-RU" sz="2700" dirty="0">
                          <a:latin typeface="Times New Roman" panose="02020603050405020304" pitchFamily="18" charset="0"/>
                          <a:cs typeface="Times New Roman" panose="02020603050405020304" pitchFamily="18" charset="0"/>
                        </a:rPr>
                        <a:t>25</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150</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969</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18</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2700" dirty="0">
                          <a:latin typeface="Times New Roman" panose="02020603050405020304" pitchFamily="18" charset="0"/>
                          <a:cs typeface="Times New Roman" panose="02020603050405020304" pitchFamily="18" charset="0"/>
                        </a:rPr>
                        <a:t>5</a:t>
                      </a:r>
                      <a:r>
                        <a:rPr lang="en-US" sz="2700" dirty="0">
                          <a:latin typeface="Times New Roman" panose="02020603050405020304" pitchFamily="18" charset="0"/>
                          <a:cs typeface="Times New Roman" panose="02020603050405020304" pitchFamily="18" charset="0"/>
                        </a:rPr>
                        <a:t>4</a:t>
                      </a:r>
                      <a:endParaRPr lang="ru-RU" sz="2700" dirty="0">
                        <a:solidFill>
                          <a:schemeClr val="tx1"/>
                        </a:solidFill>
                        <a:latin typeface="Times New Roman" panose="02020603050405020304" pitchFamily="18" charset="0"/>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Прямоугольник 5"/>
          <p:cNvSpPr/>
          <p:nvPr/>
        </p:nvSpPr>
        <p:spPr>
          <a:xfrm>
            <a:off x="1382485" y="406698"/>
            <a:ext cx="9100459" cy="1200329"/>
          </a:xfrm>
          <a:prstGeom prst="rect">
            <a:avLst/>
          </a:prstGeom>
        </p:spPr>
        <p:txBody>
          <a:bodyPr wrap="square">
            <a:spAutoFit/>
          </a:bodyPr>
          <a:lstStyle/>
          <a:p>
            <a:pPr algn="ctr"/>
            <a:r>
              <a:rPr lang="en-GB" sz="2400" b="1" dirty="0">
                <a:solidFill>
                  <a:srgbClr val="4B53BD"/>
                </a:solidFill>
                <a:latin typeface="Times New Roman" panose="02020603050405020304" pitchFamily="18" charset="0"/>
                <a:ea typeface="Calibri" panose="020F0502020204030204" pitchFamily="34" charset="0"/>
              </a:rPr>
              <a:t>Accuracy comparison between manipulators built on drives with one motor</a:t>
            </a:r>
            <a:r>
              <a:rPr lang="ru-RU" sz="2400" b="1" dirty="0">
                <a:solidFill>
                  <a:srgbClr val="4B53BD"/>
                </a:solidFill>
                <a:latin typeface="Times New Roman" panose="02020603050405020304" pitchFamily="18" charset="0"/>
                <a:ea typeface="Calibri" panose="020F0502020204030204" pitchFamily="34" charset="0"/>
              </a:rPr>
              <a:t> </a:t>
            </a:r>
            <a:r>
              <a:rPr lang="en-GB" sz="2400" b="1" dirty="0">
                <a:solidFill>
                  <a:srgbClr val="4B53BD"/>
                </a:solidFill>
                <a:latin typeface="Times New Roman" panose="02020603050405020304" pitchFamily="18" charset="0"/>
                <a:ea typeface="Calibri" panose="020F0502020204030204" pitchFamily="34" charset="0"/>
              </a:rPr>
              <a:t>and dual-motor drives</a:t>
            </a:r>
            <a:r>
              <a:rPr lang="ru-RU" sz="2400" b="1" dirty="0">
                <a:solidFill>
                  <a:srgbClr val="4B53BD"/>
                </a:solidFill>
                <a:latin typeface="Times New Roman" panose="02020603050405020304" pitchFamily="18" charset="0"/>
                <a:ea typeface="Calibri" panose="020F0502020204030204" pitchFamily="34" charset="0"/>
              </a:rPr>
              <a:t> </a:t>
            </a:r>
            <a:r>
              <a:rPr lang="en-GB" sz="2400" b="1" dirty="0">
                <a:solidFill>
                  <a:srgbClr val="4B53BD"/>
                </a:solidFill>
                <a:latin typeface="Times New Roman" panose="02020603050405020304" pitchFamily="18" charset="0"/>
                <a:ea typeface="Calibri" panose="020F0502020204030204" pitchFamily="34" charset="0"/>
              </a:rPr>
              <a:t>at motion </a:t>
            </a:r>
            <a:endParaRPr lang="ru-RU" sz="2400" b="1" dirty="0">
              <a:solidFill>
                <a:srgbClr val="4B53BD"/>
              </a:solidFill>
              <a:latin typeface="Times New Roman" panose="02020603050405020304" pitchFamily="18" charset="0"/>
              <a:ea typeface="Calibri" panose="020F0502020204030204" pitchFamily="34" charset="0"/>
            </a:endParaRPr>
          </a:p>
          <a:p>
            <a:pPr algn="ctr"/>
            <a:r>
              <a:rPr lang="en-GB" sz="2400" b="1" dirty="0">
                <a:solidFill>
                  <a:srgbClr val="4B53BD"/>
                </a:solidFill>
                <a:latin typeface="Times New Roman" panose="02020603050405020304" pitchFamily="18" charset="0"/>
                <a:ea typeface="Calibri" panose="020F0502020204030204" pitchFamily="34" charset="0"/>
              </a:rPr>
              <a:t>along circular trajectory </a:t>
            </a:r>
            <a:r>
              <a:rPr lang="ru-RU" sz="2400" b="1" dirty="0">
                <a:solidFill>
                  <a:srgbClr val="4B53BD"/>
                </a:solidFill>
                <a:latin typeface="Times New Roman" panose="02020603050405020304" pitchFamily="18" charset="0"/>
                <a:ea typeface="Calibri" panose="020F0502020204030204" pitchFamily="34" charset="0"/>
              </a:rPr>
              <a:t>№</a:t>
            </a:r>
            <a:r>
              <a:rPr lang="en-GB" sz="2400" b="1" dirty="0">
                <a:solidFill>
                  <a:srgbClr val="4B53BD"/>
                </a:solidFill>
                <a:latin typeface="Times New Roman" panose="02020603050405020304" pitchFamily="18" charset="0"/>
                <a:ea typeface="Calibri" panose="020F0502020204030204" pitchFamily="34" charset="0"/>
              </a:rPr>
              <a:t>5 in vertical plane</a:t>
            </a:r>
            <a:endParaRPr lang="ru-RU" sz="2400" b="1" dirty="0">
              <a:solidFill>
                <a:srgbClr val="4B53BD"/>
              </a:solidFill>
              <a:latin typeface="Times New Roman" panose="02020603050405020304" pitchFamily="18" charset="0"/>
              <a:ea typeface="Calibri" panose="020F0502020204030204" pitchFamily="34" charset="0"/>
            </a:endParaRPr>
          </a:p>
        </p:txBody>
      </p:sp>
      <p:sp>
        <p:nvSpPr>
          <p:cNvPr id="7" name="Прямоугольник 6"/>
          <p:cNvSpPr/>
          <p:nvPr/>
        </p:nvSpPr>
        <p:spPr>
          <a:xfrm>
            <a:off x="762164" y="5885980"/>
            <a:ext cx="10419553" cy="677108"/>
          </a:xfrm>
          <a:prstGeom prst="rect">
            <a:avLst/>
          </a:prstGeom>
        </p:spPr>
        <p:txBody>
          <a:bodyPr wrap="square">
            <a:spAutoFit/>
          </a:bodyPr>
          <a:lstStyle/>
          <a:p>
            <a:pPr algn="just"/>
            <a:r>
              <a:rPr lang="en-GB" sz="2000" b="1" u="sng" dirty="0">
                <a:latin typeface="Times New Roman" panose="02020603050405020304" pitchFamily="18" charset="0"/>
                <a:ea typeface="Calibri" panose="020F0502020204030204" pitchFamily="34" charset="0"/>
              </a:rPr>
              <a:t>Conclusion</a:t>
            </a:r>
            <a:r>
              <a:rPr lang="en-US" sz="2000" b="1" dirty="0">
                <a:latin typeface="Times New Roman" panose="02020603050405020304" pitchFamily="18" charset="0"/>
                <a:ea typeface="Calibri" panose="020F0502020204030204" pitchFamily="34" charset="0"/>
              </a:rPr>
              <a:t>:</a:t>
            </a:r>
            <a:r>
              <a:rPr lang="en-US" sz="2000" dirty="0">
                <a:latin typeface="Times New Roman" panose="02020603050405020304" pitchFamily="18" charset="0"/>
                <a:ea typeface="Calibri" panose="020F0502020204030204" pitchFamily="34" charset="0"/>
              </a:rPr>
              <a:t> </a:t>
            </a:r>
            <a:r>
              <a:rPr lang="en-GB" sz="1800" dirty="0">
                <a:effectLst/>
                <a:latin typeface="Times New Roman" panose="02020603050405020304" pitchFamily="18" charset="0"/>
                <a:ea typeface="Calibri" panose="020F0502020204030204" pitchFamily="34" charset="0"/>
              </a:rPr>
              <a:t>accuracy gain at the usage of manipulator with dual-motor drives at motion along circular trajectory in vertical plane has achieved a range from almost 4 to 87 times.</a:t>
            </a:r>
          </a:p>
        </p:txBody>
      </p:sp>
    </p:spTree>
    <p:extLst>
      <p:ext uri="{BB962C8B-B14F-4D97-AF65-F5344CB8AC3E}">
        <p14:creationId xmlns:p14="http://schemas.microsoft.com/office/powerpoint/2010/main" val="23916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ext uri="{D42A27DB-BD31-4B8C-83A1-F6EECF244321}">
                <p14:modId xmlns:p14="http://schemas.microsoft.com/office/powerpoint/2010/main" val="2125159063"/>
              </p:ext>
            </p:extLst>
          </p:nvPr>
        </p:nvGraphicFramePr>
        <p:xfrm>
          <a:off x="411666" y="1280400"/>
          <a:ext cx="8766691" cy="5426609"/>
        </p:xfrm>
        <a:graphic>
          <a:graphicData uri="http://schemas.openxmlformats.org/drawingml/2006/table">
            <a:tbl>
              <a:tblPr firstRow="1" bandRow="1">
                <a:tableStyleId>{21E4AEA4-8DFA-4A89-87EB-49C32662AFE0}</a:tableStyleId>
              </a:tblPr>
              <a:tblGrid>
                <a:gridCol w="1606915">
                  <a:extLst>
                    <a:ext uri="{9D8B030D-6E8A-4147-A177-3AD203B41FA5}">
                      <a16:colId xmlns:a16="http://schemas.microsoft.com/office/drawing/2014/main" val="20000"/>
                    </a:ext>
                  </a:extLst>
                </a:gridCol>
                <a:gridCol w="1699404">
                  <a:extLst>
                    <a:ext uri="{9D8B030D-6E8A-4147-A177-3AD203B41FA5}">
                      <a16:colId xmlns:a16="http://schemas.microsoft.com/office/drawing/2014/main" val="20001"/>
                    </a:ext>
                  </a:extLst>
                </a:gridCol>
                <a:gridCol w="1709492">
                  <a:extLst>
                    <a:ext uri="{9D8B030D-6E8A-4147-A177-3AD203B41FA5}">
                      <a16:colId xmlns:a16="http://schemas.microsoft.com/office/drawing/2014/main" val="20002"/>
                    </a:ext>
                  </a:extLst>
                </a:gridCol>
                <a:gridCol w="1958890">
                  <a:extLst>
                    <a:ext uri="{9D8B030D-6E8A-4147-A177-3AD203B41FA5}">
                      <a16:colId xmlns:a16="http://schemas.microsoft.com/office/drawing/2014/main" val="20003"/>
                    </a:ext>
                  </a:extLst>
                </a:gridCol>
                <a:gridCol w="1791990">
                  <a:extLst>
                    <a:ext uri="{9D8B030D-6E8A-4147-A177-3AD203B41FA5}">
                      <a16:colId xmlns:a16="http://schemas.microsoft.com/office/drawing/2014/main" val="20004"/>
                    </a:ext>
                  </a:extLst>
                </a:gridCol>
              </a:tblGrid>
              <a:tr h="56614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effectLst/>
                          <a:latin typeface="Times New Roman" panose="02020603050405020304" pitchFamily="18" charset="0"/>
                          <a:cs typeface="Times New Roman" panose="02020603050405020304" pitchFamily="18" charset="0"/>
                        </a:rPr>
                        <a:t>Radial</a:t>
                      </a:r>
                      <a:r>
                        <a:rPr lang="ru-RU" sz="1600" dirty="0">
                          <a:solidFill>
                            <a:schemeClr val="tx1"/>
                          </a:solidFill>
                          <a:effectLst/>
                          <a:latin typeface="Times New Roman" panose="02020603050405020304" pitchFamily="18" charset="0"/>
                          <a:cs typeface="Times New Roman" panose="02020603050405020304" pitchFamily="18" charset="0"/>
                        </a:rPr>
                        <a:t> </a:t>
                      </a:r>
                      <a:r>
                        <a:rPr lang="en-GB" sz="1600" dirty="0">
                          <a:solidFill>
                            <a:schemeClr val="tx1"/>
                          </a:solidFill>
                          <a:effectLst/>
                          <a:latin typeface="Times New Roman" panose="02020603050405020304" pitchFamily="18" charset="0"/>
                          <a:cs typeface="Times New Roman" panose="02020603050405020304" pitchFamily="18" charset="0"/>
                        </a:rPr>
                        <a:t>mean-square deviations of manipulator </a:t>
                      </a:r>
                      <a:endParaRPr lang="ru-RU"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ru-RU"/>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effectLst/>
                          <a:latin typeface="Times New Roman" panose="02020603050405020304" pitchFamily="18" charset="0"/>
                          <a:cs typeface="Times New Roman" panose="02020603050405020304" pitchFamily="18" charset="0"/>
                        </a:rPr>
                        <a:t>Axial mean-square deviations of manipulator </a:t>
                      </a:r>
                      <a:endParaRPr lang="ru-RU"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ru-RU"/>
                    </a:p>
                  </a:txBody>
                  <a:tcPr/>
                </a:tc>
                <a:extLst>
                  <a:ext uri="{0D108BD9-81ED-4DB2-BD59-A6C34878D82A}">
                    <a16:rowId xmlns:a16="http://schemas.microsoft.com/office/drawing/2014/main" val="10000"/>
                  </a:ext>
                </a:extLst>
              </a:tr>
              <a:tr h="566145">
                <a:tc vMerge="1">
                  <a:txBody>
                    <a:bodyPr/>
                    <a:lstStyle/>
                    <a:p>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600" kern="1200" dirty="0">
                          <a:solidFill>
                            <a:schemeClr val="tx1"/>
                          </a:solidFill>
                          <a:effectLst/>
                          <a:latin typeface="Times New Roman" panose="02020603050405020304" pitchFamily="18" charset="0"/>
                          <a:ea typeface="+mn-ea"/>
                          <a:cs typeface="Times New Roman" panose="02020603050405020304" pitchFamily="18" charset="0"/>
                        </a:rPr>
                        <a:t> </a:t>
                      </a:r>
                      <a:r>
                        <a:rPr lang="en-GB" sz="1600" kern="1200" dirty="0">
                          <a:solidFill>
                            <a:schemeClr val="tx1"/>
                          </a:solidFill>
                          <a:effectLst/>
                          <a:latin typeface="Times New Roman" panose="02020603050405020304" pitchFamily="18" charset="0"/>
                          <a:ea typeface="+mn-ea"/>
                          <a:cs typeface="Times New Roman" panose="02020603050405020304" pitchFamily="18" charset="0"/>
                        </a:rPr>
                        <a:t>with drives with one motor</a:t>
                      </a:r>
                      <a:r>
                        <a:rPr lang="ru-RU" sz="1600" kern="1200" dirty="0">
                          <a:solidFill>
                            <a:schemeClr val="tx1"/>
                          </a:solidFill>
                          <a:effectLst/>
                          <a:latin typeface="Times New Roman" panose="02020603050405020304" pitchFamily="18" charset="0"/>
                          <a:ea typeface="+mn-ea"/>
                          <a:cs typeface="Times New Roman" panose="02020603050405020304" pitchFamily="18" charset="0"/>
                        </a:rPr>
                        <a:t>, </a:t>
                      </a:r>
                      <a:r>
                        <a:rPr lang="el-GR" sz="1600" kern="1200" dirty="0">
                          <a:solidFill>
                            <a:schemeClr val="tx1"/>
                          </a:solidFill>
                          <a:effectLst/>
                          <a:latin typeface="Times New Roman" panose="02020603050405020304" pitchFamily="18" charset="0"/>
                          <a:ea typeface="+mn-ea"/>
                          <a:cs typeface="Times New Roman" panose="02020603050405020304" pitchFamily="18" charset="0"/>
                        </a:rPr>
                        <a:t>μ</a:t>
                      </a:r>
                      <a:r>
                        <a:rPr lang="de-DE" sz="1600" kern="1200" dirty="0">
                          <a:solidFill>
                            <a:schemeClr val="tx1"/>
                          </a:solidFill>
                          <a:effectLst/>
                          <a:latin typeface="Times New Roman" panose="02020603050405020304" pitchFamily="18" charset="0"/>
                          <a:ea typeface="+mn-ea"/>
                          <a:cs typeface="Times New Roman" panose="02020603050405020304" pitchFamily="18" charset="0"/>
                        </a:rPr>
                        <a:t>m</a:t>
                      </a:r>
                      <a:endParaRPr lang="ru-RU"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effectLst/>
                          <a:latin typeface="Times New Roman" panose="02020603050405020304" pitchFamily="18" charset="0"/>
                          <a:ea typeface="+mn-ea"/>
                          <a:cs typeface="Times New Roman" panose="02020603050405020304" pitchFamily="18" charset="0"/>
                        </a:rPr>
                        <a:t>with dual-motor</a:t>
                      </a:r>
                      <a:r>
                        <a:rPr lang="ru-RU" sz="1600" kern="1200" dirty="0">
                          <a:solidFill>
                            <a:schemeClr val="tx1"/>
                          </a:solidFill>
                          <a:effectLst/>
                          <a:latin typeface="Times New Roman" panose="02020603050405020304" pitchFamily="18" charset="0"/>
                          <a:ea typeface="+mn-ea"/>
                          <a:cs typeface="Times New Roman" panose="02020603050405020304" pitchFamily="18" charset="0"/>
                        </a:rPr>
                        <a:t> </a:t>
                      </a:r>
                      <a:r>
                        <a:rPr lang="en-GB" sz="1600" kern="1200" dirty="0">
                          <a:solidFill>
                            <a:schemeClr val="tx1"/>
                          </a:solidFill>
                          <a:effectLst/>
                          <a:latin typeface="Times New Roman" panose="02020603050405020304" pitchFamily="18" charset="0"/>
                          <a:ea typeface="+mn-ea"/>
                          <a:cs typeface="Times New Roman" panose="02020603050405020304" pitchFamily="18" charset="0"/>
                        </a:rPr>
                        <a:t>drives</a:t>
                      </a:r>
                      <a:r>
                        <a:rPr lang="ru-RU" sz="1600" kern="1200" dirty="0">
                          <a:solidFill>
                            <a:schemeClr val="tx1"/>
                          </a:solidFill>
                          <a:effectLst/>
                          <a:latin typeface="Times New Roman" panose="02020603050405020304" pitchFamily="18" charset="0"/>
                          <a:ea typeface="+mn-ea"/>
                          <a:cs typeface="Times New Roman" panose="02020603050405020304" pitchFamily="18" charset="0"/>
                        </a:rPr>
                        <a:t>, </a:t>
                      </a:r>
                      <a:r>
                        <a:rPr lang="el-GR" sz="1600" kern="1200" dirty="0">
                          <a:solidFill>
                            <a:schemeClr val="tx1"/>
                          </a:solidFill>
                          <a:effectLst/>
                          <a:latin typeface="Times New Roman" panose="02020603050405020304" pitchFamily="18" charset="0"/>
                          <a:ea typeface="+mn-ea"/>
                          <a:cs typeface="Times New Roman" panose="02020603050405020304" pitchFamily="18" charset="0"/>
                        </a:rPr>
                        <a:t>μ</a:t>
                      </a:r>
                      <a:r>
                        <a:rPr lang="de-DE" sz="1600" kern="1200" dirty="0">
                          <a:solidFill>
                            <a:schemeClr val="tx1"/>
                          </a:solidFill>
                          <a:effectLst/>
                          <a:latin typeface="Times New Roman" panose="02020603050405020304" pitchFamily="18" charset="0"/>
                          <a:ea typeface="+mn-ea"/>
                          <a:cs typeface="Times New Roman" panose="02020603050405020304" pitchFamily="18" charset="0"/>
                        </a:rPr>
                        <a:t>m</a:t>
                      </a:r>
                      <a:endParaRPr lang="ru-RU"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600" kern="1200" dirty="0">
                          <a:solidFill>
                            <a:schemeClr val="tx1"/>
                          </a:solidFill>
                          <a:effectLst/>
                          <a:latin typeface="Times New Roman" panose="02020603050405020304" pitchFamily="18" charset="0"/>
                          <a:ea typeface="+mn-ea"/>
                          <a:cs typeface="Times New Roman" panose="02020603050405020304" pitchFamily="18" charset="0"/>
                        </a:rPr>
                        <a:t> </a:t>
                      </a:r>
                      <a:r>
                        <a:rPr lang="en-GB" sz="1600" kern="1200" dirty="0">
                          <a:solidFill>
                            <a:schemeClr val="tx1"/>
                          </a:solidFill>
                          <a:effectLst/>
                          <a:latin typeface="Times New Roman" panose="02020603050405020304" pitchFamily="18" charset="0"/>
                          <a:ea typeface="+mn-ea"/>
                          <a:cs typeface="Times New Roman" panose="02020603050405020304" pitchFamily="18" charset="0"/>
                        </a:rPr>
                        <a:t>with drives with one motor</a:t>
                      </a:r>
                      <a:r>
                        <a:rPr lang="ru-RU" sz="1600" kern="1200" dirty="0">
                          <a:solidFill>
                            <a:schemeClr val="tx1"/>
                          </a:solidFill>
                          <a:effectLst/>
                          <a:latin typeface="Times New Roman" panose="02020603050405020304" pitchFamily="18" charset="0"/>
                          <a:ea typeface="+mn-ea"/>
                          <a:cs typeface="Times New Roman" panose="02020603050405020304" pitchFamily="18" charset="0"/>
                        </a:rPr>
                        <a:t>, </a:t>
                      </a:r>
                      <a:r>
                        <a:rPr lang="el-GR" sz="1600" kern="1200" dirty="0">
                          <a:solidFill>
                            <a:schemeClr val="tx1"/>
                          </a:solidFill>
                          <a:effectLst/>
                          <a:latin typeface="Times New Roman" panose="02020603050405020304" pitchFamily="18" charset="0"/>
                          <a:ea typeface="+mn-ea"/>
                          <a:cs typeface="Times New Roman" panose="02020603050405020304" pitchFamily="18" charset="0"/>
                        </a:rPr>
                        <a:t>μ</a:t>
                      </a:r>
                      <a:r>
                        <a:rPr lang="de-DE" sz="1600" kern="1200" dirty="0">
                          <a:solidFill>
                            <a:schemeClr val="tx1"/>
                          </a:solidFill>
                          <a:effectLst/>
                          <a:latin typeface="Times New Roman" panose="02020603050405020304" pitchFamily="18" charset="0"/>
                          <a:ea typeface="+mn-ea"/>
                          <a:cs typeface="Times New Roman" panose="02020603050405020304" pitchFamily="18" charset="0"/>
                        </a:rPr>
                        <a:t>m</a:t>
                      </a:r>
                      <a:endParaRPr lang="ru-RU"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effectLst/>
                          <a:latin typeface="Times New Roman" panose="02020603050405020304" pitchFamily="18" charset="0"/>
                          <a:ea typeface="+mn-ea"/>
                          <a:cs typeface="Times New Roman" panose="02020603050405020304" pitchFamily="18" charset="0"/>
                        </a:rPr>
                        <a:t>with dual-motor</a:t>
                      </a:r>
                      <a:r>
                        <a:rPr lang="ru-RU" sz="1600" kern="1200" dirty="0">
                          <a:solidFill>
                            <a:schemeClr val="tx1"/>
                          </a:solidFill>
                          <a:effectLst/>
                          <a:latin typeface="Times New Roman" panose="02020603050405020304" pitchFamily="18" charset="0"/>
                          <a:ea typeface="+mn-ea"/>
                          <a:cs typeface="Times New Roman" panose="02020603050405020304" pitchFamily="18" charset="0"/>
                        </a:rPr>
                        <a:t> </a:t>
                      </a:r>
                      <a:r>
                        <a:rPr lang="en-GB" sz="1600" kern="1200" dirty="0">
                          <a:solidFill>
                            <a:schemeClr val="tx1"/>
                          </a:solidFill>
                          <a:effectLst/>
                          <a:latin typeface="Times New Roman" panose="02020603050405020304" pitchFamily="18" charset="0"/>
                          <a:ea typeface="+mn-ea"/>
                          <a:cs typeface="Times New Roman" panose="02020603050405020304" pitchFamily="18" charset="0"/>
                        </a:rPr>
                        <a:t>drives</a:t>
                      </a:r>
                      <a:r>
                        <a:rPr lang="ru-RU" sz="1600" kern="1200" dirty="0">
                          <a:solidFill>
                            <a:schemeClr val="tx1"/>
                          </a:solidFill>
                          <a:effectLst/>
                          <a:latin typeface="Times New Roman" panose="02020603050405020304" pitchFamily="18" charset="0"/>
                          <a:ea typeface="+mn-ea"/>
                          <a:cs typeface="Times New Roman" panose="02020603050405020304" pitchFamily="18" charset="0"/>
                        </a:rPr>
                        <a:t>, </a:t>
                      </a:r>
                      <a:r>
                        <a:rPr lang="el-GR" sz="1600" kern="1200" dirty="0">
                          <a:solidFill>
                            <a:schemeClr val="tx1"/>
                          </a:solidFill>
                          <a:effectLst/>
                          <a:latin typeface="Times New Roman" panose="02020603050405020304" pitchFamily="18" charset="0"/>
                          <a:ea typeface="+mn-ea"/>
                          <a:cs typeface="Times New Roman" panose="02020603050405020304" pitchFamily="18" charset="0"/>
                        </a:rPr>
                        <a:t>μ</a:t>
                      </a:r>
                      <a:r>
                        <a:rPr lang="de-DE" sz="1600" kern="1200" dirty="0">
                          <a:solidFill>
                            <a:schemeClr val="tx1"/>
                          </a:solidFill>
                          <a:effectLst/>
                          <a:latin typeface="Times New Roman" panose="02020603050405020304" pitchFamily="18" charset="0"/>
                          <a:ea typeface="+mn-ea"/>
                          <a:cs typeface="Times New Roman" panose="02020603050405020304" pitchFamily="18" charset="0"/>
                        </a:rPr>
                        <a:t>m</a:t>
                      </a:r>
                      <a:endParaRPr lang="ru-RU" sz="1600" kern="1200" dirty="0">
                        <a:solidFill>
                          <a:schemeClr val="tx1"/>
                        </a:solidFill>
                        <a:effectLst/>
                        <a:latin typeface="Times New Roman" panose="02020603050405020304" pitchFamily="18" charset="0"/>
                        <a:ea typeface="+mn-ea"/>
                        <a:cs typeface="Times New Roman" panose="02020603050405020304" pitchFamily="18" charset="0"/>
                      </a:endParaRPr>
                    </a:p>
                  </a:txBody>
                  <a:tcPr marL="102150" marR="102150" marT="51075" marB="510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21720">
                <a:tc gridSpan="5">
                  <a:txBody>
                    <a:bodyPr/>
                    <a:lstStyle/>
                    <a:p>
                      <a:pPr algn="ctr"/>
                      <a:r>
                        <a:rPr lang="en-US" sz="1600" kern="1200" dirty="0">
                          <a:effectLst/>
                          <a:latin typeface="Times New Roman" panose="02020603050405020304" pitchFamily="18" charset="0"/>
                          <a:cs typeface="Times New Roman" panose="02020603050405020304" pitchFamily="18" charset="0"/>
                        </a:rPr>
                        <a:t>Motion in horizontal plane</a:t>
                      </a:r>
                      <a:endParaRPr lang="ru-RU"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2"/>
                  </a:ext>
                </a:extLst>
              </a:tr>
              <a:tr h="388659">
                <a:tc>
                  <a:txBody>
                    <a:bodyPr/>
                    <a:lstStyle/>
                    <a:p>
                      <a:pPr algn="ctr"/>
                      <a:r>
                        <a:rPr lang="en-US" sz="1200" dirty="0">
                          <a:latin typeface="Times New Roman" panose="02020603050405020304" pitchFamily="18" charset="0"/>
                          <a:cs typeface="Times New Roman" panose="02020603050405020304" pitchFamily="18" charset="0"/>
                        </a:rPr>
                        <a:t>Circular trajectory </a:t>
                      </a:r>
                      <a:r>
                        <a:rPr lang="ru-RU" sz="1200" dirty="0">
                          <a:latin typeface="Times New Roman" panose="02020603050405020304" pitchFamily="18" charset="0"/>
                          <a:cs typeface="Times New Roman" panose="02020603050405020304" pitchFamily="18" charset="0"/>
                        </a:rPr>
                        <a:t>№1</a:t>
                      </a: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702</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264</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en-US" sz="2000" dirty="0">
                          <a:effectLst/>
                          <a:latin typeface="Times New Roman" panose="02020603050405020304" pitchFamily="18" charset="0"/>
                          <a:cs typeface="Times New Roman" panose="02020603050405020304" pitchFamily="18" charset="0"/>
                        </a:rPr>
                        <a:t>1184</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10</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8659">
                <a:tc>
                  <a:txBody>
                    <a:bodyPr/>
                    <a:lstStyle/>
                    <a:p>
                      <a:pPr algn="ctr"/>
                      <a:r>
                        <a:rPr lang="en-US" sz="1200" dirty="0">
                          <a:latin typeface="Times New Roman" panose="02020603050405020304" pitchFamily="18" charset="0"/>
                          <a:cs typeface="Times New Roman" panose="02020603050405020304" pitchFamily="18" charset="0"/>
                        </a:rPr>
                        <a:t>Circular trajectory </a:t>
                      </a:r>
                      <a:r>
                        <a:rPr lang="ru-RU" sz="1200" dirty="0">
                          <a:latin typeface="Times New Roman" panose="02020603050405020304" pitchFamily="18" charset="0"/>
                          <a:cs typeface="Times New Roman" panose="02020603050405020304" pitchFamily="18" charset="0"/>
                        </a:rPr>
                        <a:t>№2</a:t>
                      </a: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705</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265</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1348</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11</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8659">
                <a:tc>
                  <a:txBody>
                    <a:bodyPr/>
                    <a:lstStyle/>
                    <a:p>
                      <a:pPr algn="ctr"/>
                      <a:r>
                        <a:rPr lang="en-US" sz="1200" dirty="0">
                          <a:latin typeface="Times New Roman" panose="02020603050405020304" pitchFamily="18" charset="0"/>
                          <a:cs typeface="Times New Roman" panose="02020603050405020304" pitchFamily="18" charset="0"/>
                        </a:rPr>
                        <a:t>Circular trajectory </a:t>
                      </a:r>
                      <a:r>
                        <a:rPr lang="ru-RU" sz="1200" dirty="0">
                          <a:latin typeface="Times New Roman" panose="02020603050405020304" pitchFamily="18" charset="0"/>
                          <a:cs typeface="Times New Roman" panose="02020603050405020304" pitchFamily="18" charset="0"/>
                        </a:rPr>
                        <a:t>№3</a:t>
                      </a: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699</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266</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de-DE" sz="2000">
                          <a:effectLst/>
                          <a:latin typeface="Times New Roman" panose="02020603050405020304" pitchFamily="18" charset="0"/>
                          <a:cs typeface="Times New Roman" panose="02020603050405020304" pitchFamily="18" charset="0"/>
                        </a:rPr>
                        <a:t>1648</a:t>
                      </a:r>
                      <a:endParaRPr lang="ru-RU"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12</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47620">
                <a:tc>
                  <a:txBody>
                    <a:bodyPr/>
                    <a:lstStyle/>
                    <a:p>
                      <a:pPr algn="ctr"/>
                      <a:r>
                        <a:rPr lang="en-US" sz="1200" kern="1200" noProof="0" dirty="0">
                          <a:latin typeface="Times New Roman" panose="02020603050405020304" pitchFamily="18" charset="0"/>
                          <a:cs typeface="Times New Roman" panose="02020603050405020304" pitchFamily="18" charset="0"/>
                        </a:rPr>
                        <a:t>Difference</a:t>
                      </a:r>
                      <a:r>
                        <a:rPr lang="en-US" sz="1200" kern="1200" baseline="0" noProof="0" dirty="0">
                          <a:latin typeface="Times New Roman" panose="02020603050405020304" pitchFamily="18" charset="0"/>
                          <a:cs typeface="Times New Roman" panose="02020603050405020304" pitchFamily="18" charset="0"/>
                        </a:rPr>
                        <a:t> between deviations for circular trajectories №1-3</a:t>
                      </a: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en-US" sz="2000" dirty="0">
                          <a:effectLst/>
                          <a:latin typeface="Times New Roman" panose="02020603050405020304" pitchFamily="18" charset="0"/>
                          <a:cs typeface="Times New Roman" panose="02020603050405020304" pitchFamily="18" charset="0"/>
                        </a:rPr>
                        <a:t>3.</a:t>
                      </a:r>
                      <a:r>
                        <a:rPr lang="ru-RU" sz="2000" dirty="0">
                          <a:effectLst/>
                          <a:latin typeface="Times New Roman" panose="02020603050405020304" pitchFamily="18" charset="0"/>
                          <a:cs typeface="Times New Roman" panose="02020603050405020304" pitchFamily="18" charset="0"/>
                        </a:rPr>
                        <a:t>7</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en-US" sz="2000" dirty="0">
                          <a:effectLst/>
                          <a:latin typeface="Times New Roman" panose="02020603050405020304" pitchFamily="18" charset="0"/>
                          <a:cs typeface="Times New Roman" panose="02020603050405020304" pitchFamily="18" charset="0"/>
                        </a:rPr>
                        <a:t>1.6</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en-US" sz="2000" dirty="0">
                          <a:effectLst/>
                          <a:latin typeface="Times New Roman" panose="02020603050405020304" pitchFamily="18" charset="0"/>
                          <a:cs typeface="Times New Roman" panose="02020603050405020304" pitchFamily="18" charset="0"/>
                        </a:rPr>
                        <a:t>464</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en-US" sz="2000" dirty="0">
                          <a:effectLst/>
                          <a:latin typeface="Times New Roman" panose="02020603050405020304" pitchFamily="18" charset="0"/>
                          <a:cs typeface="Times New Roman" panose="02020603050405020304" pitchFamily="18" charset="0"/>
                        </a:rPr>
                        <a:t>2</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1720">
                <a:tc gridSpan="5">
                  <a:txBody>
                    <a:bodyPr/>
                    <a:lstStyle/>
                    <a:p>
                      <a:pPr algn="ctr"/>
                      <a:r>
                        <a:rPr lang="en-US" sz="1600" kern="1200" dirty="0">
                          <a:solidFill>
                            <a:schemeClr val="dk1"/>
                          </a:solidFill>
                          <a:effectLst/>
                          <a:latin typeface="Times New Roman" panose="02020603050405020304" pitchFamily="18" charset="0"/>
                          <a:ea typeface="+mn-ea"/>
                          <a:cs typeface="Times New Roman" panose="02020603050405020304" pitchFamily="18" charset="0"/>
                        </a:rPr>
                        <a:t>Motion in vertical plane</a:t>
                      </a:r>
                      <a:endParaRPr lang="ru-RU"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7"/>
                  </a:ext>
                </a:extLst>
              </a:tr>
              <a:tr h="388659">
                <a:tc>
                  <a:txBody>
                    <a:bodyPr/>
                    <a:lstStyle/>
                    <a:p>
                      <a:pPr algn="ctr"/>
                      <a:r>
                        <a:rPr lang="en-US" sz="1200" dirty="0">
                          <a:latin typeface="Times New Roman" panose="02020603050405020304" pitchFamily="18" charset="0"/>
                          <a:cs typeface="Times New Roman" panose="02020603050405020304" pitchFamily="18" charset="0"/>
                        </a:rPr>
                        <a:t>Circular trajectory </a:t>
                      </a:r>
                      <a:r>
                        <a:rPr lang="ru-RU" sz="1200" dirty="0">
                          <a:latin typeface="Times New Roman" panose="02020603050405020304" pitchFamily="18" charset="0"/>
                          <a:cs typeface="Times New Roman" panose="02020603050405020304" pitchFamily="18" charset="0"/>
                        </a:rPr>
                        <a:t>№</a:t>
                      </a:r>
                      <a:r>
                        <a:rPr lang="de-DE" sz="1200" dirty="0">
                          <a:latin typeface="Times New Roman" panose="02020603050405020304" pitchFamily="18" charset="0"/>
                          <a:cs typeface="Times New Roman" panose="02020603050405020304" pitchFamily="18" charset="0"/>
                        </a:rPr>
                        <a:t>4</a:t>
                      </a:r>
                      <a:endParaRPr lang="ru-RU" sz="1200" dirty="0">
                        <a:latin typeface="Times New Roman" panose="02020603050405020304" pitchFamily="18" charset="0"/>
                        <a:cs typeface="Times New Roman" panose="02020603050405020304" pitchFamily="18" charset="0"/>
                      </a:endParaRP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731</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257</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1154</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7</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88659">
                <a:tc>
                  <a:txBody>
                    <a:bodyPr/>
                    <a:lstStyle/>
                    <a:p>
                      <a:pPr algn="ctr"/>
                      <a:r>
                        <a:rPr lang="en-US" sz="1200" dirty="0">
                          <a:latin typeface="Times New Roman" panose="02020603050405020304" pitchFamily="18" charset="0"/>
                          <a:cs typeface="Times New Roman" panose="02020603050405020304" pitchFamily="18" charset="0"/>
                        </a:rPr>
                        <a:t>Circular trajectory </a:t>
                      </a:r>
                      <a:r>
                        <a:rPr lang="ru-RU" sz="1200" dirty="0">
                          <a:latin typeface="Times New Roman" panose="02020603050405020304" pitchFamily="18" charset="0"/>
                          <a:cs typeface="Times New Roman" panose="02020603050405020304" pitchFamily="18" charset="0"/>
                        </a:rPr>
                        <a:t>№</a:t>
                      </a:r>
                      <a:r>
                        <a:rPr lang="de-DE" sz="1200" dirty="0">
                          <a:latin typeface="Times New Roman" panose="02020603050405020304" pitchFamily="18" charset="0"/>
                          <a:cs typeface="Times New Roman" panose="02020603050405020304" pitchFamily="18" charset="0"/>
                        </a:rPr>
                        <a:t>5</a:t>
                      </a:r>
                      <a:endParaRPr lang="ru-RU" sz="1200" dirty="0">
                        <a:latin typeface="Times New Roman" panose="02020603050405020304" pitchFamily="18" charset="0"/>
                        <a:cs typeface="Times New Roman" panose="02020603050405020304" pitchFamily="18" charset="0"/>
                      </a:endParaRP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977</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262</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1089</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5</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88659">
                <a:tc>
                  <a:txBody>
                    <a:bodyPr/>
                    <a:lstStyle/>
                    <a:p>
                      <a:pPr algn="ctr"/>
                      <a:r>
                        <a:rPr lang="en-US" sz="1200" dirty="0">
                          <a:latin typeface="Times New Roman" panose="02020603050405020304" pitchFamily="18" charset="0"/>
                          <a:cs typeface="Times New Roman" panose="02020603050405020304" pitchFamily="18" charset="0"/>
                        </a:rPr>
                        <a:t>Circular trajectory </a:t>
                      </a:r>
                      <a:r>
                        <a:rPr lang="ru-RU" sz="1200" dirty="0">
                          <a:latin typeface="Times New Roman" panose="02020603050405020304" pitchFamily="18" charset="0"/>
                          <a:cs typeface="Times New Roman" panose="02020603050405020304" pitchFamily="18" charset="0"/>
                        </a:rPr>
                        <a:t>№</a:t>
                      </a:r>
                      <a:r>
                        <a:rPr lang="de-DE" sz="1200" dirty="0">
                          <a:latin typeface="Times New Roman" panose="02020603050405020304" pitchFamily="18" charset="0"/>
                          <a:cs typeface="Times New Roman" panose="02020603050405020304" pitchFamily="18" charset="0"/>
                        </a:rPr>
                        <a:t>6</a:t>
                      </a:r>
                      <a:endParaRPr lang="ru-RU" sz="1200" dirty="0">
                        <a:latin typeface="Times New Roman" panose="02020603050405020304" pitchFamily="18" charset="0"/>
                        <a:cs typeface="Times New Roman" panose="02020603050405020304" pitchFamily="18" charset="0"/>
                      </a:endParaRP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a:effectLst/>
                          <a:latin typeface="Times New Roman" panose="02020603050405020304" pitchFamily="18" charset="0"/>
                          <a:cs typeface="Times New Roman" panose="02020603050405020304" pitchFamily="18" charset="0"/>
                        </a:rPr>
                        <a:t>1063</a:t>
                      </a:r>
                      <a:endParaRPr lang="ru-RU"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268</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543</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ea typeface="+mn-ea"/>
                          <a:cs typeface="Times New Roman" panose="02020603050405020304" pitchFamily="18" charset="0"/>
                        </a:rPr>
                        <a:t>4</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647620">
                <a:tc>
                  <a:txBody>
                    <a:bodyPr/>
                    <a:lstStyle/>
                    <a:p>
                      <a:pPr algn="ctr"/>
                      <a:r>
                        <a:rPr lang="en-US" sz="1200" kern="1200" noProof="0" dirty="0">
                          <a:latin typeface="Times New Roman" panose="02020603050405020304" pitchFamily="18" charset="0"/>
                          <a:cs typeface="Times New Roman" panose="02020603050405020304" pitchFamily="18" charset="0"/>
                        </a:rPr>
                        <a:t>Difference</a:t>
                      </a:r>
                      <a:r>
                        <a:rPr lang="en-US" sz="1200" kern="1200" baseline="0" noProof="0" dirty="0">
                          <a:latin typeface="Times New Roman" panose="02020603050405020304" pitchFamily="18" charset="0"/>
                          <a:cs typeface="Times New Roman" panose="02020603050405020304" pitchFamily="18" charset="0"/>
                        </a:rPr>
                        <a:t> between deviations for circular trajectories №4-6</a:t>
                      </a:r>
                    </a:p>
                  </a:txBody>
                  <a:tcPr marL="77296" marR="77296" marT="38648" marB="38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332</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ru-RU" sz="2000" dirty="0">
                          <a:effectLst/>
                          <a:latin typeface="Times New Roman" panose="02020603050405020304" pitchFamily="18" charset="0"/>
                          <a:cs typeface="Times New Roman" panose="02020603050405020304" pitchFamily="18" charset="0"/>
                        </a:rPr>
                        <a:t>11</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en-US" sz="2000" dirty="0">
                          <a:effectLst/>
                          <a:latin typeface="Times New Roman" panose="02020603050405020304" pitchFamily="18" charset="0"/>
                          <a:cs typeface="Times New Roman" panose="02020603050405020304" pitchFamily="18" charset="0"/>
                        </a:rPr>
                        <a:t>61</a:t>
                      </a:r>
                      <a:r>
                        <a:rPr lang="ru-RU" sz="2000" dirty="0">
                          <a:effectLst/>
                          <a:latin typeface="Times New Roman" panose="02020603050405020304" pitchFamily="18" charset="0"/>
                          <a:cs typeface="Times New Roman" panose="02020603050405020304" pitchFamily="18" charset="0"/>
                        </a:rPr>
                        <a:t>1</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450215" algn="ctr">
                        <a:lnSpc>
                          <a:spcPct val="115000"/>
                        </a:lnSpc>
                        <a:spcAft>
                          <a:spcPts val="0"/>
                        </a:spcAft>
                      </a:pPr>
                      <a:r>
                        <a:rPr lang="en-US" sz="2000" dirty="0">
                          <a:effectLst/>
                          <a:latin typeface="Times New Roman" panose="02020603050405020304" pitchFamily="18" charset="0"/>
                          <a:cs typeface="Times New Roman" panose="02020603050405020304" pitchFamily="18" charset="0"/>
                        </a:rPr>
                        <a:t>3</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06" marR="611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8" name="TextBox 7"/>
          <p:cNvSpPr txBox="1"/>
          <p:nvPr/>
        </p:nvSpPr>
        <p:spPr>
          <a:xfrm>
            <a:off x="301752" y="128016"/>
            <a:ext cx="11475720" cy="1200329"/>
          </a:xfrm>
          <a:prstGeom prst="rect">
            <a:avLst/>
          </a:prstGeom>
          <a:noFill/>
        </p:spPr>
        <p:txBody>
          <a:bodyPr wrap="square" rtlCol="0">
            <a:spAutoFit/>
          </a:bodyPr>
          <a:lstStyle/>
          <a:p>
            <a:pPr algn="ctr"/>
            <a:r>
              <a:rPr lang="en-GB" sz="2400" b="1" dirty="0">
                <a:solidFill>
                  <a:srgbClr val="4B53BD"/>
                </a:solidFill>
                <a:latin typeface="Times New Roman" panose="02020603050405020304" pitchFamily="18" charset="0"/>
                <a:ea typeface="Calibri" panose="020F0502020204030204" pitchFamily="34" charset="0"/>
              </a:rPr>
              <a:t>Comparison</a:t>
            </a:r>
            <a:r>
              <a:rPr lang="ru-RU" sz="2400" b="1" dirty="0">
                <a:solidFill>
                  <a:srgbClr val="4B53BD"/>
                </a:solidFill>
                <a:latin typeface="Times New Roman" panose="02020603050405020304" pitchFamily="18" charset="0"/>
                <a:ea typeface="Calibri" panose="020F0502020204030204" pitchFamily="34" charset="0"/>
              </a:rPr>
              <a:t> </a:t>
            </a:r>
            <a:r>
              <a:rPr lang="en-US" sz="2400" b="1" dirty="0">
                <a:solidFill>
                  <a:srgbClr val="4B53BD"/>
                </a:solidFill>
                <a:latin typeface="Times New Roman" panose="02020603050405020304" pitchFamily="18" charset="0"/>
                <a:ea typeface="Calibri" panose="020F0502020204030204" pitchFamily="34" charset="0"/>
              </a:rPr>
              <a:t>of variations of radial and axial deviations of manipulators with drives with one motor and dual-motor drives at different </a:t>
            </a:r>
            <a:r>
              <a:rPr lang="en-GB" sz="2400" b="1" dirty="0">
                <a:solidFill>
                  <a:srgbClr val="4B53BD"/>
                </a:solidFill>
                <a:latin typeface="Times New Roman" panose="02020603050405020304" pitchFamily="18" charset="0"/>
                <a:ea typeface="Calibri" panose="020F0502020204030204" pitchFamily="34" charset="0"/>
              </a:rPr>
              <a:t>positions of the desired circular trajectory in space at contour velocity equal to 25 mm/s and radius 10 mm.</a:t>
            </a:r>
            <a:endParaRPr lang="ru-RU" sz="2400" b="1" dirty="0">
              <a:solidFill>
                <a:srgbClr val="4B53BD"/>
              </a:solidFill>
              <a:latin typeface="Times New Roman" panose="02020603050405020304" pitchFamily="18" charset="0"/>
              <a:ea typeface="Calibri" panose="020F0502020204030204" pitchFamily="34" charset="0"/>
            </a:endParaRPr>
          </a:p>
        </p:txBody>
      </p:sp>
      <p:sp>
        <p:nvSpPr>
          <p:cNvPr id="3" name="Прямоугольник 4">
            <a:extLst>
              <a:ext uri="{FF2B5EF4-FFF2-40B4-BE49-F238E27FC236}">
                <a16:creationId xmlns:a16="http://schemas.microsoft.com/office/drawing/2014/main" id="{3F1B32C3-976D-42F2-A05B-874AE226D1AF}"/>
              </a:ext>
            </a:extLst>
          </p:cNvPr>
          <p:cNvSpPr/>
          <p:nvPr/>
        </p:nvSpPr>
        <p:spPr>
          <a:xfrm>
            <a:off x="9288271" y="2946555"/>
            <a:ext cx="2731275" cy="1785104"/>
          </a:xfrm>
          <a:prstGeom prst="rect">
            <a:avLst/>
          </a:prstGeom>
          <a:ln>
            <a:solidFill>
              <a:schemeClr val="accent1"/>
            </a:solidFill>
          </a:ln>
        </p:spPr>
        <p:txBody>
          <a:bodyPr wrap="square">
            <a:spAutoFit/>
          </a:bodyPr>
          <a:lstStyle/>
          <a:p>
            <a:pPr algn="just"/>
            <a:r>
              <a:rPr lang="en-US" sz="2000" b="1" u="sng" dirty="0">
                <a:latin typeface="Times New Roman" panose="02020603050405020304" pitchFamily="18" charset="0"/>
                <a:ea typeface="Calibri" panose="020F0502020204030204" pitchFamily="34" charset="0"/>
              </a:rPr>
              <a:t>Conclusion</a:t>
            </a:r>
            <a:r>
              <a:rPr lang="en-US" sz="2000" b="1" dirty="0">
                <a:latin typeface="Times New Roman" panose="02020603050405020304" pitchFamily="18" charset="0"/>
                <a:ea typeface="Calibri" panose="020F0502020204030204" pitchFamily="34" charset="0"/>
              </a:rPr>
              <a:t>:</a:t>
            </a:r>
            <a:r>
              <a:rPr lang="en-US" sz="2000" dirty="0">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Parameters stability of manipulator with dual-motor drives within its workspace is higher than of manipulator with drives with one motor.</a:t>
            </a:r>
            <a:endParaRPr lang="de-DE" sz="12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817960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4058" y="409462"/>
            <a:ext cx="11277599" cy="5847755"/>
          </a:xfrm>
          <a:prstGeom prst="rect">
            <a:avLst/>
          </a:prstGeom>
        </p:spPr>
        <p:txBody>
          <a:bodyPr wrap="square">
            <a:spAutoFit/>
          </a:bodyPr>
          <a:lstStyle/>
          <a:p>
            <a:pPr indent="450215" algn="ctr">
              <a:lnSpc>
                <a:spcPct val="115000"/>
              </a:lnSpc>
              <a:spcAft>
                <a:spcPts val="0"/>
              </a:spcAft>
            </a:pPr>
            <a:r>
              <a:rPr lang="en-US" sz="3200" b="1" dirty="0">
                <a:solidFill>
                  <a:srgbClr val="3D2CDC"/>
                </a:solidFill>
                <a:effectLst/>
                <a:latin typeface="Times New Roman" panose="02020603050405020304" pitchFamily="18" charset="0"/>
                <a:ea typeface="Calibri" panose="020F0502020204030204" pitchFamily="34" charset="0"/>
                <a:cs typeface="Times New Roman" panose="02020603050405020304" pitchFamily="18" charset="0"/>
              </a:rPr>
              <a:t>Principal results and conclusions</a:t>
            </a:r>
            <a:endParaRPr lang="ru-RU" sz="3200" b="1" dirty="0">
              <a:solidFill>
                <a:srgbClr val="3D2CDC"/>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ctr">
              <a:lnSpc>
                <a:spcPct val="115000"/>
              </a:lnSpc>
              <a:spcAft>
                <a:spcPts val="0"/>
              </a:spcAft>
            </a:pPr>
            <a:endParaRPr lang="ru-RU" sz="800" b="1" dirty="0">
              <a:solidFill>
                <a:srgbClr val="3D2CDC"/>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600"/>
              </a:spcAft>
              <a:buFont typeface="Symbol" panose="05050102010706020507" pitchFamily="18" charset="2"/>
              <a:buChar char=""/>
            </a:pPr>
            <a:r>
              <a:rPr lang="en-US" sz="2200" dirty="0">
                <a:latin typeface="Times New Roman" panose="02020603050405020304" pitchFamily="18" charset="0"/>
                <a:ea typeface="Calibri" panose="020F0502020204030204" pitchFamily="34" charset="0"/>
              </a:rPr>
              <a:t>The obtained estimation of motion accuracy along desired circular trajectories of technological robots with considered two types of servo drives confirms the fact that manipulators with precision dual-motor drives possess an advantage</a:t>
            </a:r>
            <a:r>
              <a:rPr lang="ru-RU" sz="2200" dirty="0">
                <a:latin typeface="Times New Roman" panose="02020603050405020304" pitchFamily="18" charset="0"/>
                <a:ea typeface="Calibri" panose="020F0502020204030204" pitchFamily="34" charset="0"/>
              </a:rPr>
              <a:t>. </a:t>
            </a:r>
          </a:p>
          <a:p>
            <a:pPr marL="342900" lvl="0" indent="-342900" algn="just">
              <a:spcAft>
                <a:spcPts val="600"/>
              </a:spcAft>
              <a:buFont typeface="Symbol" panose="05050102010706020507" pitchFamily="18" charset="2"/>
              <a:buChar char=""/>
            </a:pPr>
            <a:r>
              <a:rPr lang="en-US" sz="2200" dirty="0">
                <a:latin typeface="Times New Roman" panose="02020603050405020304" pitchFamily="18" charset="0"/>
                <a:ea typeface="Calibri" panose="020F0502020204030204" pitchFamily="34" charset="0"/>
              </a:rPr>
              <a:t>In all of the considered cases of the desired trajectories radial and axial mean-square deviations from the desired trajectory of manipulator with dual-motor drives are less than of manipulator with drives with one motor.</a:t>
            </a:r>
          </a:p>
          <a:p>
            <a:pPr marL="342900" lvl="0" indent="-342900" algn="just">
              <a:spcAft>
                <a:spcPts val="600"/>
              </a:spcAft>
              <a:buFont typeface="Symbol" panose="05050102010706020507" pitchFamily="18" charset="2"/>
              <a:buChar char=""/>
            </a:pPr>
            <a:r>
              <a:rPr lang="en-US" sz="2200" dirty="0">
                <a:latin typeface="Times New Roman" panose="02020603050405020304" pitchFamily="18" charset="0"/>
                <a:ea typeface="Calibri" panose="020F0502020204030204" pitchFamily="34" charset="0"/>
              </a:rPr>
              <a:t>For example, at contour velocity 5 mm/s and radius of the circular trajectory 10 mm accuracy is increased up to 87 times.</a:t>
            </a:r>
          </a:p>
          <a:p>
            <a:pPr marL="342900" lvl="0" indent="-342900" algn="just">
              <a:spcAft>
                <a:spcPts val="600"/>
              </a:spcAft>
              <a:buFont typeface="Symbol" panose="05050102010706020507" pitchFamily="18" charset="2"/>
              <a:buChar char=""/>
            </a:pPr>
            <a:r>
              <a:rPr lang="en-US" sz="2200" dirty="0">
                <a:latin typeface="Times New Roman"/>
                <a:ea typeface="Calibri"/>
              </a:rPr>
              <a:t>Variations of the desired circular trajectory position in space weakly influence deviation of manipulator with dual-motor drives from its desired trajectory both along the radius of the circular trajectory and along the normal direction to the plane of motion.</a:t>
            </a:r>
          </a:p>
          <a:p>
            <a:pPr marL="342900" lvl="0" indent="-342900" algn="just">
              <a:spcAft>
                <a:spcPts val="600"/>
              </a:spcAft>
              <a:buFont typeface="Symbol" panose="05050102010706020507" pitchFamily="18" charset="2"/>
              <a:buChar char=""/>
            </a:pPr>
            <a:r>
              <a:rPr lang="en-US" sz="2200" dirty="0">
                <a:latin typeface="Times New Roman"/>
                <a:ea typeface="Calibri"/>
              </a:rPr>
              <a:t>The results of the provided research allow recommending to construct manipulators of technological robots at their analytical programming at technological operations, which require high motion accuracy, on precision dual-motor servo drives  </a:t>
            </a:r>
          </a:p>
        </p:txBody>
      </p:sp>
    </p:spTree>
    <p:extLst>
      <p:ext uri="{BB962C8B-B14F-4D97-AF65-F5344CB8AC3E}">
        <p14:creationId xmlns:p14="http://schemas.microsoft.com/office/powerpoint/2010/main" val="410856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156" y="2155784"/>
            <a:ext cx="6820316" cy="1754326"/>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Thank you for your attention!</a:t>
            </a:r>
            <a:endParaRPr lang="ru-RU"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633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918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217243" y="1303970"/>
            <a:ext cx="11524655"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85750" lvl="0" indent="-285750" algn="just" fontAlgn="base">
              <a:spcBef>
                <a:spcPct val="0"/>
              </a:spcBef>
              <a:spcAft>
                <a:spcPct val="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Imperfection</a:t>
            </a:r>
            <a:r>
              <a:rPr lang="de-DE"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a:t>
            </a:r>
            <a:r>
              <a:rPr lang="de-DE"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mathematical models, used for kinematic control of manipulator, discrepancy between them and real manipulators;</a:t>
            </a:r>
          </a:p>
          <a:p>
            <a:pPr marL="285750" lvl="0" indent="-285750" algn="just" fontAlgn="base">
              <a:spcBef>
                <a:spcPct val="0"/>
              </a:spcBef>
              <a:spcAft>
                <a:spcPct val="0"/>
              </a:spcAft>
              <a:buFont typeface="Arial" panose="020B0604020202020204" pitchFamily="34" charset="0"/>
              <a:buChar char="•"/>
            </a:pPr>
            <a:endParaRPr lang="ru" sz="2400" dirty="0">
              <a:latin typeface="Times New Roman" panose="02020603050405020304" pitchFamily="18" charset="0"/>
              <a:cs typeface="Times New Roman" panose="02020603050405020304" pitchFamily="18" charset="0"/>
            </a:endParaRPr>
          </a:p>
          <a:p>
            <a:pPr marL="285750" indent="-285750" algn="just" fontAlgn="base">
              <a:spcBef>
                <a:spcPct val="0"/>
              </a:spcBef>
              <a:spcAft>
                <a:spcPct val="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Errors, caused by inaccurate “referencing” of manipulator coordinate system to coordinate system of the processed part;</a:t>
            </a:r>
          </a:p>
          <a:p>
            <a:pPr marL="285750" indent="-285750" algn="just" fontAlgn="base">
              <a:spcBef>
                <a:spcPct val="0"/>
              </a:spcBef>
              <a:spcAft>
                <a:spcPct val="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fontAlgn="base">
              <a:spcBef>
                <a:spcPct val="0"/>
              </a:spcBef>
              <a:spcAft>
                <a:spcPct val="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Errors of position sensors of manipulator links;</a:t>
            </a:r>
          </a:p>
          <a:p>
            <a:pPr marL="285750" indent="-285750" algn="just" fontAlgn="base">
              <a:spcBef>
                <a:spcPct val="0"/>
              </a:spcBef>
              <a:spcAft>
                <a:spcPct val="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fontAlgn="base">
              <a:spcBef>
                <a:spcPct val="0"/>
              </a:spcBef>
              <a:spcAft>
                <a:spcPct val="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Elastic compliance of manipulator links, defined by material properties of manipulator links and of the base, and by their geometrical properties;</a:t>
            </a:r>
          </a:p>
          <a:p>
            <a:pPr marL="285750" indent="-285750" algn="just" fontAlgn="base">
              <a:spcBef>
                <a:spcPct val="0"/>
              </a:spcBef>
              <a:spcAft>
                <a:spcPct val="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fontAlgn="base">
              <a:spcBef>
                <a:spcPct val="0"/>
              </a:spcBef>
              <a:spcAft>
                <a:spcPct val="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Dynamic imperfection of servo drives, low dynamic stiffness and accuracy due to kinematic errors and elastic compliance of mechanical transmissions;</a:t>
            </a:r>
            <a:endParaRPr lang="ru-RU"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271012" y="122966"/>
            <a:ext cx="9417119" cy="707886"/>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The main factors</a:t>
            </a:r>
            <a:r>
              <a:rPr lang="ru-RU" sz="2000" b="1" u="sng" dirty="0">
                <a:latin typeface="Times New Roman" panose="02020603050405020304" pitchFamily="18" charset="0"/>
                <a:cs typeface="Times New Roman" panose="02020603050405020304" pitchFamily="18" charset="0"/>
              </a:rPr>
              <a:t>,</a:t>
            </a:r>
            <a:r>
              <a:rPr lang="en-US" sz="2000" b="1" u="sng" dirty="0">
                <a:latin typeface="Times New Roman" panose="02020603050405020304" pitchFamily="18" charset="0"/>
                <a:cs typeface="Times New Roman" panose="02020603050405020304" pitchFamily="18" charset="0"/>
              </a:rPr>
              <a:t> which reduce motion accuracy of technological robots-manipulators</a:t>
            </a:r>
            <a:r>
              <a:rPr lang="ru-RU" sz="2000" b="1" u="sng"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and limit their implementation:</a:t>
            </a:r>
            <a:endParaRPr lang="ru-RU"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51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19"/>
          <p:cNvSpPr/>
          <p:nvPr/>
        </p:nvSpPr>
        <p:spPr>
          <a:xfrm>
            <a:off x="565961" y="2004329"/>
            <a:ext cx="10918385" cy="4093428"/>
          </a:xfrm>
          <a:prstGeom prst="rect">
            <a:avLst/>
          </a:prstGeom>
        </p:spPr>
        <p:txBody>
          <a:bodyPr wrap="square">
            <a:spAutoFit/>
          </a:bodyPr>
          <a:lstStyle/>
          <a:p>
            <a:pPr marL="342900" indent="-342900" algn="just">
              <a:spcAft>
                <a:spcPts val="600"/>
              </a:spcAft>
              <a:buFont typeface="Arial" panose="020B0604020202020204" pitchFamily="34" charset="0"/>
              <a:buChar char="•"/>
            </a:pPr>
            <a:r>
              <a:rPr lang="en-US" sz="2400" dirty="0">
                <a:solidFill>
                  <a:prstClr val="black"/>
                </a:solidFill>
                <a:latin typeface="Times New Roman" panose="02020603050405020304" pitchFamily="18" charset="0"/>
                <a:ea typeface="SimSun" panose="02010600030101010101" pitchFamily="2" charset="-122"/>
              </a:rPr>
              <a:t>Precision laser cutting, welding and marking of parts with complex shapes of surfaces;</a:t>
            </a:r>
            <a:endParaRPr lang="ru-RU" sz="800" dirty="0">
              <a:solidFill>
                <a:prstClr val="black"/>
              </a:solidFill>
              <a:latin typeface="Times New Roman" panose="02020603050405020304" pitchFamily="18" charset="0"/>
              <a:ea typeface="SimSun" panose="02010600030101010101" pitchFamily="2" charset="-122"/>
            </a:endParaRPr>
          </a:p>
          <a:p>
            <a:pPr marL="342900" indent="-342900" algn="just">
              <a:spcAft>
                <a:spcPts val="600"/>
              </a:spcAft>
              <a:buFont typeface="Arial" panose="020B0604020202020204" pitchFamily="34" charset="0"/>
              <a:buChar char="•"/>
            </a:pPr>
            <a:r>
              <a:rPr lang="en-US" sz="2400" dirty="0">
                <a:solidFill>
                  <a:prstClr val="black"/>
                </a:solidFill>
                <a:latin typeface="Times New Roman" panose="02020603050405020304" pitchFamily="18" charset="0"/>
                <a:ea typeface="SimSun" panose="02010600030101010101" pitchFamily="2" charset="-122"/>
              </a:rPr>
              <a:t>Assembly operations, which require increased positioning accuracy of manipulator end-effector;</a:t>
            </a:r>
          </a:p>
          <a:p>
            <a:pPr marL="342900" indent="-342900" algn="just">
              <a:spcAft>
                <a:spcPts val="600"/>
              </a:spcAft>
              <a:buFont typeface="Arial" panose="020B0604020202020204" pitchFamily="34" charset="0"/>
              <a:buChar char="•"/>
            </a:pPr>
            <a:r>
              <a:rPr lang="en-US" sz="2400" dirty="0">
                <a:solidFill>
                  <a:prstClr val="black"/>
                </a:solidFill>
                <a:latin typeface="Times New Roman" panose="02020603050405020304" pitchFamily="18" charset="0"/>
                <a:ea typeface="SimSun" panose="02010600030101010101" pitchFamily="2" charset="-122"/>
              </a:rPr>
              <a:t>Robotic measurement operations of large-sized </a:t>
            </a:r>
            <a:r>
              <a:rPr lang="en-GB" sz="2400" dirty="0">
                <a:solidFill>
                  <a:prstClr val="black"/>
                </a:solidFill>
                <a:latin typeface="Times New Roman" panose="02020603050405020304" pitchFamily="18" charset="0"/>
                <a:ea typeface="SimSun" panose="02010600030101010101" pitchFamily="2" charset="-122"/>
              </a:rPr>
              <a:t>items</a:t>
            </a:r>
            <a:r>
              <a:rPr lang="en-US" sz="2400" dirty="0">
                <a:solidFill>
                  <a:prstClr val="black"/>
                </a:solidFill>
                <a:latin typeface="Times New Roman" panose="02020603050405020304" pitchFamily="18" charset="0"/>
                <a:ea typeface="SimSun" panose="02010600030101010101" pitchFamily="2" charset="-122"/>
              </a:rPr>
              <a:t>;</a:t>
            </a:r>
          </a:p>
          <a:p>
            <a:pPr marL="342900" indent="-342900" algn="just">
              <a:spcAft>
                <a:spcPts val="600"/>
              </a:spcAft>
              <a:buFont typeface="Arial" panose="020B0604020202020204" pitchFamily="34" charset="0"/>
              <a:buChar char="•"/>
            </a:pPr>
            <a:r>
              <a:rPr lang="en-US" sz="2400" dirty="0">
                <a:solidFill>
                  <a:prstClr val="black"/>
                </a:solidFill>
                <a:latin typeface="Times New Roman" panose="02020603050405020304" pitchFamily="18" charset="0"/>
                <a:ea typeface="SimSun" panose="02010600030101010101" pitchFamily="2" charset="-122"/>
              </a:rPr>
              <a:t>Robotic milling, grinding and other technological operations, in which high </a:t>
            </a:r>
            <a:r>
              <a:rPr lang="en-GB" sz="2400" dirty="0">
                <a:solidFill>
                  <a:prstClr val="black"/>
                </a:solidFill>
                <a:latin typeface="Times New Roman" panose="02020603050405020304" pitchFamily="18" charset="0"/>
                <a:ea typeface="SimSun" panose="02010600030101010101" pitchFamily="2" charset="-122"/>
              </a:rPr>
              <a:t>motion</a:t>
            </a:r>
            <a:r>
              <a:rPr lang="en-US" sz="2400" dirty="0">
                <a:solidFill>
                  <a:prstClr val="black"/>
                </a:solidFill>
                <a:latin typeface="Times New Roman" panose="02020603050405020304" pitchFamily="18" charset="0"/>
                <a:ea typeface="SimSun" panose="02010600030101010101" pitchFamily="2" charset="-122"/>
              </a:rPr>
              <a:t> accuracy is required to be provided at the force interaction between tool and processed part;</a:t>
            </a:r>
          </a:p>
          <a:p>
            <a:pPr marL="342900" indent="-342900" algn="just">
              <a:spcAft>
                <a:spcPts val="600"/>
              </a:spcAft>
              <a:buFont typeface="Arial" panose="020B0604020202020204" pitchFamily="34" charset="0"/>
              <a:buChar char="•"/>
            </a:pPr>
            <a:r>
              <a:rPr lang="en-US" sz="2400" dirty="0">
                <a:solidFill>
                  <a:prstClr val="black"/>
                </a:solidFill>
                <a:latin typeface="Times New Roman" panose="02020603050405020304" pitchFamily="18" charset="0"/>
                <a:ea typeface="SimSun" panose="02010600030101010101" pitchFamily="2" charset="-122"/>
              </a:rPr>
              <a:t>Technological operations where the usage of robots suggests realization of analytical programming without possibility to implement teaching methods.</a:t>
            </a:r>
            <a:endParaRPr lang="ru-RU" sz="2400" dirty="0">
              <a:solidFill>
                <a:prstClr val="black"/>
              </a:solidFill>
              <a:latin typeface="Times New Roman" panose="02020603050405020304" pitchFamily="18" charset="0"/>
              <a:ea typeface="SimSun" panose="02010600030101010101" pitchFamily="2" charset="-122"/>
            </a:endParaRPr>
          </a:p>
        </p:txBody>
      </p:sp>
      <p:sp>
        <p:nvSpPr>
          <p:cNvPr id="9" name="Прямоугольник 4"/>
          <p:cNvSpPr/>
          <p:nvPr/>
        </p:nvSpPr>
        <p:spPr>
          <a:xfrm>
            <a:off x="1748030" y="450544"/>
            <a:ext cx="8687249" cy="1077218"/>
          </a:xfrm>
          <a:prstGeom prst="rect">
            <a:avLst/>
          </a:prstGeom>
        </p:spPr>
        <p:txBody>
          <a:bodyPr wrap="square">
            <a:spAutoFit/>
          </a:bodyPr>
          <a:lstStyle/>
          <a:p>
            <a:pPr algn="ctr"/>
            <a:r>
              <a:rPr lang="en-GB" sz="3200" b="1" dirty="0">
                <a:solidFill>
                  <a:srgbClr val="4B53BD"/>
                </a:solidFill>
                <a:latin typeface="Times New Roman" panose="02020603050405020304" pitchFamily="18" charset="0"/>
                <a:ea typeface="SimSun" panose="02010600030101010101" pitchFamily="2" charset="-122"/>
              </a:rPr>
              <a:t>Fields of implementation</a:t>
            </a:r>
            <a:r>
              <a:rPr lang="de-DE" sz="3200" b="1" dirty="0">
                <a:solidFill>
                  <a:srgbClr val="4B53BD"/>
                </a:solidFill>
                <a:latin typeface="Times New Roman" panose="02020603050405020304" pitchFamily="18" charset="0"/>
                <a:ea typeface="SimSun" panose="02010600030101010101" pitchFamily="2" charset="-122"/>
              </a:rPr>
              <a:t> </a:t>
            </a:r>
            <a:r>
              <a:rPr lang="en-US" sz="3200" b="1" dirty="0">
                <a:solidFill>
                  <a:srgbClr val="4B53BD"/>
                </a:solidFill>
                <a:latin typeface="Times New Roman" panose="02020603050405020304" pitchFamily="18" charset="0"/>
                <a:ea typeface="SimSun" panose="02010600030101010101" pitchFamily="2" charset="-122"/>
              </a:rPr>
              <a:t>of</a:t>
            </a:r>
            <a:r>
              <a:rPr lang="de-DE" sz="3200" b="1" dirty="0">
                <a:solidFill>
                  <a:srgbClr val="4B53BD"/>
                </a:solidFill>
                <a:latin typeface="Times New Roman" panose="02020603050405020304" pitchFamily="18" charset="0"/>
                <a:ea typeface="SimSun" panose="02010600030101010101" pitchFamily="2" charset="-122"/>
              </a:rPr>
              <a:t> </a:t>
            </a:r>
            <a:r>
              <a:rPr lang="en-US" sz="3200" b="1" dirty="0">
                <a:solidFill>
                  <a:srgbClr val="4B53BD"/>
                </a:solidFill>
                <a:latin typeface="Times New Roman" panose="02020603050405020304" pitchFamily="18" charset="0"/>
                <a:ea typeface="SimSun" panose="02010600030101010101" pitchFamily="2" charset="-122"/>
              </a:rPr>
              <a:t>precision</a:t>
            </a:r>
            <a:r>
              <a:rPr lang="de-DE" sz="3200" b="1" dirty="0">
                <a:solidFill>
                  <a:srgbClr val="4B53BD"/>
                </a:solidFill>
                <a:latin typeface="Times New Roman" panose="02020603050405020304" pitchFamily="18" charset="0"/>
                <a:ea typeface="SimSun" panose="02010600030101010101" pitchFamily="2" charset="-122"/>
              </a:rPr>
              <a:t> </a:t>
            </a:r>
            <a:r>
              <a:rPr lang="en-US" sz="3200" b="1" dirty="0">
                <a:solidFill>
                  <a:srgbClr val="4B53BD"/>
                </a:solidFill>
                <a:latin typeface="Times New Roman" panose="02020603050405020304" pitchFamily="18" charset="0"/>
                <a:ea typeface="SimSun" panose="02010600030101010101" pitchFamily="2" charset="-122"/>
              </a:rPr>
              <a:t>technological</a:t>
            </a:r>
            <a:r>
              <a:rPr lang="de-DE" sz="3200" b="1" dirty="0">
                <a:solidFill>
                  <a:srgbClr val="4B53BD"/>
                </a:solidFill>
                <a:latin typeface="Times New Roman" panose="02020603050405020304" pitchFamily="18" charset="0"/>
                <a:ea typeface="SimSun" panose="02010600030101010101" pitchFamily="2" charset="-122"/>
              </a:rPr>
              <a:t> </a:t>
            </a:r>
            <a:r>
              <a:rPr lang="en-US" sz="3200" b="1" dirty="0">
                <a:solidFill>
                  <a:srgbClr val="4B53BD"/>
                </a:solidFill>
                <a:latin typeface="Times New Roman" panose="02020603050405020304" pitchFamily="18" charset="0"/>
                <a:ea typeface="SimSun" panose="02010600030101010101" pitchFamily="2" charset="-122"/>
              </a:rPr>
              <a:t>robots</a:t>
            </a:r>
            <a:endParaRPr lang="en-US" sz="3200" b="1" u="sng" dirty="0">
              <a:solidFill>
                <a:srgbClr val="4B53BD"/>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692250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241" y="105738"/>
            <a:ext cx="5755332" cy="923330"/>
          </a:xfrm>
          <a:prstGeom prst="rect">
            <a:avLst/>
          </a:prstGeom>
          <a:noFill/>
        </p:spPr>
        <p:txBody>
          <a:bodyPr wrap="square" rtlCol="0">
            <a:spAutoFit/>
          </a:bodyPr>
          <a:lstStyle/>
          <a:p>
            <a:pPr algn="ctr"/>
            <a:r>
              <a:rPr lang="en-GB" b="1" u="sng" dirty="0">
                <a:latin typeface="Times New Roman" panose="02020603050405020304" pitchFamily="18" charset="0"/>
                <a:cs typeface="Times New Roman" panose="02020603050405020304" pitchFamily="18" charset="0"/>
              </a:rPr>
              <a:t>The major factors, which reduce the motion accuracy of technological manipulators and which limit their implementation:</a:t>
            </a:r>
            <a:endParaRPr lang="ru-RU" b="1" u="sng" dirty="0">
              <a:latin typeface="Times New Roman" panose="02020603050405020304" pitchFamily="18" charset="0"/>
              <a:cs typeface="Times New Roman" panose="02020603050405020304" pitchFamily="18" charset="0"/>
            </a:endParaRPr>
          </a:p>
        </p:txBody>
      </p:sp>
      <p:sp>
        <p:nvSpPr>
          <p:cNvPr id="3" name="Rectangle 17"/>
          <p:cNvSpPr>
            <a:spLocks noChangeArrowheads="1"/>
          </p:cNvSpPr>
          <p:nvPr/>
        </p:nvSpPr>
        <p:spPr bwMode="auto">
          <a:xfrm>
            <a:off x="224241" y="1350861"/>
            <a:ext cx="6258202" cy="49552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85750" indent="-285750" algn="just" fontAlgn="base">
              <a:spcBef>
                <a:spcPts val="3000"/>
              </a:spcBef>
              <a:spcAft>
                <a:spcPct val="0"/>
              </a:spcAf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Imperfection of mathematical models</a:t>
            </a:r>
            <a:r>
              <a:rPr lang="ru-RU"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used for kinematic control of manipulator motion, discrepancy between them and real manipulators</a:t>
            </a:r>
            <a:r>
              <a:rPr lang="ru-RU" dirty="0">
                <a:latin typeface="Times New Roman" panose="02020603050405020304" pitchFamily="18" charset="0"/>
                <a:cs typeface="Times New Roman" panose="02020603050405020304" pitchFamily="18" charset="0"/>
              </a:rPr>
              <a:t>;</a:t>
            </a:r>
            <a:endParaRPr lang="ru" dirty="0">
              <a:latin typeface="Times New Roman" panose="02020603050405020304" pitchFamily="18" charset="0"/>
              <a:cs typeface="Times New Roman" panose="02020603050405020304" pitchFamily="18" charset="0"/>
            </a:endParaRPr>
          </a:p>
          <a:p>
            <a:pPr marL="285750" indent="-285750" algn="just" fontAlgn="base">
              <a:spcBef>
                <a:spcPts val="3000"/>
              </a:spcBef>
              <a:spcAft>
                <a:spcPct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Errors, caused by inaccurate “referencing” of manipulator coordinate system to coordinate system of the processed part;</a:t>
            </a:r>
            <a:endParaRPr lang="ru" dirty="0">
              <a:latin typeface="Times New Roman" panose="02020603050405020304" pitchFamily="18" charset="0"/>
              <a:cs typeface="Times New Roman" panose="02020603050405020304" pitchFamily="18" charset="0"/>
            </a:endParaRPr>
          </a:p>
          <a:p>
            <a:pPr marL="285750" indent="-285750" algn="just" fontAlgn="base">
              <a:spcBef>
                <a:spcPts val="3000"/>
              </a:spcBef>
              <a:spcAft>
                <a:spcPct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Errors of position sensors of manipulator links</a:t>
            </a:r>
            <a:r>
              <a:rPr lang="ru-RU" dirty="0">
                <a:latin typeface="Times New Roman" panose="02020603050405020304" pitchFamily="18" charset="0"/>
                <a:cs typeface="Times New Roman" panose="02020603050405020304" pitchFamily="18" charset="0"/>
              </a:rPr>
              <a:t>;</a:t>
            </a:r>
          </a:p>
          <a:p>
            <a:pPr marL="285750" indent="-285750" algn="just" fontAlgn="base">
              <a:spcBef>
                <a:spcPts val="3000"/>
              </a:spcBef>
              <a:spcAft>
                <a:spcPct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Elastic compliance of manipulator links, defined by material properties of manipulator links and of the base, and by their geometrical properties</a:t>
            </a:r>
            <a:r>
              <a:rPr lang="ru" dirty="0">
                <a:latin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285750" indent="-285750" algn="just" fontAlgn="base">
              <a:spcBef>
                <a:spcPts val="3000"/>
              </a:spcBef>
              <a:spcAft>
                <a:spcPct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Dynamic imperfection of servo drives, low dynamic stiffness and accuracy due to kinematic errors and elastic compliance of mechanical transmissions</a:t>
            </a:r>
            <a:r>
              <a:rPr lang="ru-RU" dirty="0">
                <a:latin typeface="Times New Roman" panose="02020603050405020304" pitchFamily="18" charset="0"/>
                <a:cs typeface="Times New Roman" panose="02020603050405020304" pitchFamily="18" charset="0"/>
              </a:rPr>
              <a:t>;</a:t>
            </a:r>
          </a:p>
        </p:txBody>
      </p:sp>
      <p:sp>
        <p:nvSpPr>
          <p:cNvPr id="4" name="Стрелка вправо 3"/>
          <p:cNvSpPr/>
          <p:nvPr/>
        </p:nvSpPr>
        <p:spPr>
          <a:xfrm rot="597186">
            <a:off x="6497836" y="1419313"/>
            <a:ext cx="2589004" cy="439669"/>
          </a:xfrm>
          <a:prstGeom prst="rightArrow">
            <a:avLst>
              <a:gd name="adj1" fmla="val 50000"/>
              <a:gd name="adj2" fmla="val 7019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право 5"/>
          <p:cNvSpPr/>
          <p:nvPr/>
        </p:nvSpPr>
        <p:spPr>
          <a:xfrm rot="20724833">
            <a:off x="6413468" y="2279638"/>
            <a:ext cx="2696254" cy="439669"/>
          </a:xfrm>
          <a:prstGeom prst="rightArrow">
            <a:avLst>
              <a:gd name="adj1" fmla="val 50000"/>
              <a:gd name="adj2" fmla="val 7019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8972716" y="1604704"/>
            <a:ext cx="2450805"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Increase in accuracy of calibration process</a:t>
            </a:r>
            <a:endParaRPr lang="ru-RU" dirty="0">
              <a:latin typeface="Times New Roman" panose="02020603050405020304" pitchFamily="18" charset="0"/>
              <a:cs typeface="Times New Roman" panose="02020603050405020304" pitchFamily="18" charset="0"/>
            </a:endParaRPr>
          </a:p>
        </p:txBody>
      </p:sp>
      <p:sp>
        <p:nvSpPr>
          <p:cNvPr id="8" name="Прямоугольник 7"/>
          <p:cNvSpPr/>
          <p:nvPr/>
        </p:nvSpPr>
        <p:spPr>
          <a:xfrm>
            <a:off x="8670439" y="3144381"/>
            <a:ext cx="2907591" cy="923330"/>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Increase in sensors accuracy, </a:t>
            </a:r>
          </a:p>
          <a:p>
            <a:pPr algn="ctr"/>
            <a:r>
              <a:rPr lang="en-US" dirty="0">
                <a:latin typeface="Times New Roman" panose="02020603050405020304" pitchFamily="18" charset="0"/>
                <a:cs typeface="Times New Roman" panose="02020603050405020304" pitchFamily="18" charset="0"/>
              </a:rPr>
              <a:t>usage of precision </a:t>
            </a:r>
          </a:p>
          <a:p>
            <a:pPr algn="ctr"/>
            <a:r>
              <a:rPr lang="en-US" dirty="0">
                <a:latin typeface="Times New Roman" panose="02020603050405020304" pitchFamily="18" charset="0"/>
                <a:cs typeface="Times New Roman" panose="02020603050405020304" pitchFamily="18" charset="0"/>
              </a:rPr>
              <a:t>photoelectrical sensors</a:t>
            </a:r>
            <a:endParaRPr lang="de-DE" dirty="0">
              <a:latin typeface="Times New Roman" panose="02020603050405020304" pitchFamily="18" charset="0"/>
              <a:cs typeface="Times New Roman" panose="02020603050405020304" pitchFamily="18" charset="0"/>
            </a:endParaRPr>
          </a:p>
        </p:txBody>
      </p:sp>
      <p:sp>
        <p:nvSpPr>
          <p:cNvPr id="9" name="Прямоугольник 8"/>
          <p:cNvSpPr/>
          <p:nvPr/>
        </p:nvSpPr>
        <p:spPr>
          <a:xfrm>
            <a:off x="7899921" y="4231379"/>
            <a:ext cx="4356257" cy="646331"/>
          </a:xfrm>
          <a:prstGeom prst="rect">
            <a:avLst/>
          </a:prstGeom>
        </p:spPr>
        <p:txBody>
          <a:bodyPr wrap="square">
            <a:spAutoFit/>
          </a:bodyPr>
          <a:lstStyle/>
          <a:p>
            <a:pPr algn="ctr"/>
            <a:r>
              <a:rPr lang="en-US" dirty="0">
                <a:latin typeface="Times New Roman" panose="02020603050405020304" pitchFamily="18" charset="0"/>
                <a:ea typeface="Times New Roman" panose="02020603050405020304" pitchFamily="18" charset="0"/>
                <a:cs typeface="Times New Roman" panose="02020603050405020304" pitchFamily="18" charset="0"/>
              </a:rPr>
              <a:t>Increase in quantity of metal </a:t>
            </a:r>
          </a:p>
          <a:p>
            <a:pPr algn="ctr"/>
            <a:r>
              <a:rPr lang="en-US" dirty="0">
                <a:latin typeface="Times New Roman" panose="02020603050405020304" pitchFamily="18" charset="0"/>
                <a:ea typeface="Times New Roman" panose="02020603050405020304" pitchFamily="18" charset="0"/>
                <a:cs typeface="Times New Roman" panose="02020603050405020304" pitchFamily="18" charset="0"/>
              </a:rPr>
              <a:t>of manipulation mechanism</a:t>
            </a:r>
            <a:endParaRPr lang="ru-RU"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8362328" y="5458232"/>
            <a:ext cx="3481323"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Increase in accuracy and stiffness of robot drives</a:t>
            </a:r>
            <a:endParaRPr lang="ru-RU" dirty="0"/>
          </a:p>
        </p:txBody>
      </p:sp>
      <p:sp>
        <p:nvSpPr>
          <p:cNvPr id="12" name="Стрелка вправо 11"/>
          <p:cNvSpPr/>
          <p:nvPr/>
        </p:nvSpPr>
        <p:spPr>
          <a:xfrm>
            <a:off x="6434800" y="3468988"/>
            <a:ext cx="2080837" cy="439669"/>
          </a:xfrm>
          <a:prstGeom prst="rightArrow">
            <a:avLst>
              <a:gd name="adj1" fmla="val 50000"/>
              <a:gd name="adj2" fmla="val 7019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вправо 12"/>
          <p:cNvSpPr/>
          <p:nvPr/>
        </p:nvSpPr>
        <p:spPr>
          <a:xfrm>
            <a:off x="6486878" y="4330792"/>
            <a:ext cx="2028759" cy="439669"/>
          </a:xfrm>
          <a:prstGeom prst="rightArrow">
            <a:avLst>
              <a:gd name="adj1" fmla="val 50000"/>
              <a:gd name="adj2" fmla="val 701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8218671" y="316586"/>
            <a:ext cx="3842530" cy="646331"/>
          </a:xfrm>
          <a:prstGeom prst="rect">
            <a:avLst/>
          </a:prstGeom>
        </p:spPr>
        <p:txBody>
          <a:bodyPr wrap="square">
            <a:spAutoFit/>
          </a:bodyPr>
          <a:lstStyle/>
          <a:p>
            <a:pPr algn="ctr"/>
            <a:r>
              <a:rPr lang="en-US" b="1" u="sng" dirty="0">
                <a:latin typeface="Times New Roman" panose="02020603050405020304" pitchFamily="18" charset="0"/>
                <a:ea typeface="SimSun" panose="02010600030101010101" pitchFamily="2" charset="-122"/>
              </a:rPr>
              <a:t>The ways of reducing factors, which decrease robots accuracy</a:t>
            </a:r>
            <a:endParaRPr lang="ru-RU" b="1" u="sng" dirty="0"/>
          </a:p>
        </p:txBody>
      </p:sp>
      <p:sp>
        <p:nvSpPr>
          <p:cNvPr id="17" name="Стрелка вправо 16"/>
          <p:cNvSpPr/>
          <p:nvPr/>
        </p:nvSpPr>
        <p:spPr>
          <a:xfrm>
            <a:off x="6479322" y="5561564"/>
            <a:ext cx="2036315" cy="439669"/>
          </a:xfrm>
          <a:prstGeom prst="rightArrow">
            <a:avLst>
              <a:gd name="adj1" fmla="val 50000"/>
              <a:gd name="adj2" fmla="val 7019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904893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p:bldP spid="12" grpId="0" animBg="1"/>
      <p:bldP spid="13" grpId="0" animBg="1"/>
      <p:bldP spid="16"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417862" y="1618371"/>
            <a:ext cx="10257067" cy="3539430"/>
          </a:xfrm>
          <a:prstGeom prst="rect">
            <a:avLst/>
          </a:prstGeom>
          <a:noFill/>
        </p:spPr>
        <p:txBody>
          <a:bodyPr wrap="square" rtlCol="0">
            <a:spAutoFit/>
          </a:bodyPr>
          <a:lstStyle/>
          <a:p>
            <a:pPr marL="285750" indent="-285750" algn="just">
              <a:buFontTx/>
              <a:buChar char="-"/>
            </a:pPr>
            <a:r>
              <a:rPr lang="en-US" sz="2800" dirty="0">
                <a:latin typeface="Times New Roman" panose="02020603050405020304" pitchFamily="18" charset="0"/>
                <a:cs typeface="Times New Roman" panose="02020603050405020304" pitchFamily="18" charset="0"/>
              </a:rPr>
              <a:t>the usage of gearless drives</a:t>
            </a:r>
          </a:p>
          <a:p>
            <a:pPr algn="just"/>
            <a:endParaRPr lang="ru-RU" sz="2800" dirty="0">
              <a:latin typeface="Times New Roman" panose="02020603050405020304" pitchFamily="18" charset="0"/>
              <a:cs typeface="Times New Roman" panose="02020603050405020304" pitchFamily="18" charset="0"/>
            </a:endParaRPr>
          </a:p>
          <a:p>
            <a:pPr marL="285750" indent="-285750" algn="just">
              <a:buFontTx/>
              <a:buChar char="-"/>
            </a:pPr>
            <a:r>
              <a:rPr lang="en-US" sz="2800" dirty="0">
                <a:latin typeface="Times New Roman" panose="02020603050405020304" pitchFamily="18" charset="0"/>
                <a:cs typeface="Times New Roman" panose="02020603050405020304" pitchFamily="18" charset="0"/>
              </a:rPr>
              <a:t>Introduction of corrective and compensative control links and loops</a:t>
            </a:r>
          </a:p>
          <a:p>
            <a:pPr algn="just"/>
            <a:endParaRPr lang="ru-RU" sz="2800" dirty="0">
              <a:latin typeface="Times New Roman" panose="02020603050405020304" pitchFamily="18" charset="0"/>
              <a:cs typeface="Times New Roman" panose="02020603050405020304" pitchFamily="18" charset="0"/>
            </a:endParaRPr>
          </a:p>
          <a:p>
            <a:pPr marL="285750" indent="-285750" algn="just">
              <a:buFontTx/>
              <a:buChar char="-"/>
            </a:pPr>
            <a:r>
              <a:rPr lang="en-US" sz="2800" dirty="0">
                <a:latin typeface="Times New Roman" panose="02020603050405020304" pitchFamily="18" charset="0"/>
                <a:cs typeface="Times New Roman" panose="02020603050405020304" pitchFamily="18" charset="0"/>
              </a:rPr>
              <a:t>Correction of reference impacts, set by CNC devices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Creation of adaptive velocity (feed) control system of tool motion taking into consideration cutting forces and deviations from the desired trajectory</a:t>
            </a:r>
            <a:endParaRPr lang="ru-RU" sz="2800"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2240252" y="354177"/>
            <a:ext cx="7869334" cy="523220"/>
          </a:xfrm>
          <a:prstGeom prst="rect">
            <a:avLst/>
          </a:prstGeom>
        </p:spPr>
        <p:txBody>
          <a:bodyPr wrap="none">
            <a:spAutoFit/>
          </a:bodyPr>
          <a:lstStyle/>
          <a:p>
            <a:pPr algn="just">
              <a:spcBef>
                <a:spcPts val="1200"/>
              </a:spcBef>
            </a:pPr>
            <a:r>
              <a:rPr lang="en-US" sz="2800" b="1" u="sng" dirty="0">
                <a:latin typeface="Times New Roman" panose="02020603050405020304" pitchFamily="18" charset="0"/>
                <a:cs typeface="Times New Roman" panose="02020603050405020304" pitchFamily="18" charset="0"/>
              </a:rPr>
              <a:t>Increase in accuracy and stiffness of robot drives</a:t>
            </a:r>
            <a:r>
              <a:rPr lang="de-DE" sz="2800" b="1" u="sng" dirty="0">
                <a:latin typeface="Times New Roman" panose="02020603050405020304" pitchFamily="18" charset="0"/>
                <a:cs typeface="Times New Roman" panose="02020603050405020304" pitchFamily="18" charset="0"/>
              </a:rPr>
              <a:t>:</a:t>
            </a:r>
            <a:endParaRPr lang="ru-RU" sz="2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19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283165" y="437914"/>
            <a:ext cx="3185965" cy="4336222"/>
          </a:xfrm>
          <a:prstGeom prst="rect">
            <a:avLst/>
          </a:prstGeom>
        </p:spPr>
      </p:pic>
      <p:pic>
        <p:nvPicPr>
          <p:cNvPr id="5" name="Рисунок 4"/>
          <p:cNvPicPr>
            <a:picLocks noChangeAspect="1"/>
          </p:cNvPicPr>
          <p:nvPr/>
        </p:nvPicPr>
        <p:blipFill>
          <a:blip r:embed="rId3"/>
          <a:stretch>
            <a:fillRect/>
          </a:stretch>
        </p:blipFill>
        <p:spPr>
          <a:xfrm>
            <a:off x="5986760" y="470708"/>
            <a:ext cx="1231632" cy="4396305"/>
          </a:xfrm>
          <a:prstGeom prst="rect">
            <a:avLst/>
          </a:prstGeom>
        </p:spPr>
      </p:pic>
      <p:pic>
        <p:nvPicPr>
          <p:cNvPr id="6" name="Рисунок 5"/>
          <p:cNvPicPr>
            <a:picLocks noChangeAspect="1"/>
          </p:cNvPicPr>
          <p:nvPr/>
        </p:nvPicPr>
        <p:blipFill>
          <a:blip r:embed="rId4"/>
          <a:stretch>
            <a:fillRect/>
          </a:stretch>
        </p:blipFill>
        <p:spPr>
          <a:xfrm>
            <a:off x="7193057" y="3458275"/>
            <a:ext cx="801027" cy="1041419"/>
          </a:xfrm>
          <a:prstGeom prst="rect">
            <a:avLst/>
          </a:prstGeom>
        </p:spPr>
      </p:pic>
      <p:pic>
        <p:nvPicPr>
          <p:cNvPr id="7" name="Рисунок 6"/>
          <p:cNvPicPr>
            <a:picLocks noChangeAspect="1"/>
          </p:cNvPicPr>
          <p:nvPr/>
        </p:nvPicPr>
        <p:blipFill>
          <a:blip r:embed="rId5"/>
          <a:stretch>
            <a:fillRect/>
          </a:stretch>
        </p:blipFill>
        <p:spPr>
          <a:xfrm>
            <a:off x="7989143" y="2480938"/>
            <a:ext cx="1975230" cy="1661550"/>
          </a:xfrm>
          <a:prstGeom prst="rect">
            <a:avLst/>
          </a:prstGeom>
        </p:spPr>
      </p:pic>
      <p:cxnSp>
        <p:nvCxnSpPr>
          <p:cNvPr id="8" name="Прямая соединительная линия 7"/>
          <p:cNvCxnSpPr/>
          <p:nvPr/>
        </p:nvCxnSpPr>
        <p:spPr>
          <a:xfrm flipV="1">
            <a:off x="6858000" y="3747068"/>
            <a:ext cx="1417000" cy="5602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a:endCxn id="10" idx="0"/>
          </p:cNvCxnSpPr>
          <p:nvPr/>
        </p:nvCxnSpPr>
        <p:spPr>
          <a:xfrm>
            <a:off x="9792818" y="3311714"/>
            <a:ext cx="942306" cy="543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44319" y="3854996"/>
            <a:ext cx="2381610"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position sensor of the motor shaft</a:t>
            </a:r>
            <a:endParaRPr lang="ru-RU" sz="20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9283952" y="1489111"/>
            <a:ext cx="1226247" cy="3972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gear</a:t>
            </a:r>
            <a:endParaRPr lang="ru-RU" sz="20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9307161" y="1045511"/>
            <a:ext cx="246402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manipulator link</a:t>
            </a:r>
            <a:endParaRPr lang="ru-RU" sz="2000" dirty="0">
              <a:latin typeface="Times New Roman" panose="02020603050405020304" pitchFamily="18" charset="0"/>
              <a:cs typeface="Times New Roman" panose="02020603050405020304" pitchFamily="18" charset="0"/>
            </a:endParaRPr>
          </a:p>
        </p:txBody>
      </p:sp>
      <p:cxnSp>
        <p:nvCxnSpPr>
          <p:cNvPr id="14" name="Прямая соединительная линия 13"/>
          <p:cNvCxnSpPr>
            <a:stCxn id="13" idx="1"/>
          </p:cNvCxnSpPr>
          <p:nvPr/>
        </p:nvCxnSpPr>
        <p:spPr>
          <a:xfrm flipH="1">
            <a:off x="6337867" y="1245566"/>
            <a:ext cx="2969294" cy="162459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a:endCxn id="16" idx="1"/>
          </p:cNvCxnSpPr>
          <p:nvPr/>
        </p:nvCxnSpPr>
        <p:spPr>
          <a:xfrm flipV="1">
            <a:off x="8487374" y="2169451"/>
            <a:ext cx="796578" cy="140111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83952" y="1970811"/>
            <a:ext cx="1255221" cy="3972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motor</a:t>
            </a:r>
            <a:endParaRPr lang="ru-RU" sz="2000" dirty="0">
              <a:latin typeface="Times New Roman" panose="02020603050405020304" pitchFamily="18" charset="0"/>
              <a:cs typeface="Times New Roman" panose="02020603050405020304" pitchFamily="18" charset="0"/>
            </a:endParaRPr>
          </a:p>
        </p:txBody>
      </p:sp>
      <p:sp>
        <p:nvSpPr>
          <p:cNvPr id="17" name="Прямоугольник 16"/>
          <p:cNvSpPr/>
          <p:nvPr/>
        </p:nvSpPr>
        <p:spPr>
          <a:xfrm>
            <a:off x="6392165" y="48043"/>
            <a:ext cx="5626933" cy="954107"/>
          </a:xfrm>
          <a:prstGeom prst="rect">
            <a:avLst/>
          </a:prstGeom>
        </p:spPr>
        <p:txBody>
          <a:bodyPr wrap="square">
            <a:spAutoFit/>
          </a:bodyPr>
          <a:lstStyle/>
          <a:p>
            <a:pPr algn="r"/>
            <a:r>
              <a:rPr lang="en-US" sz="2800" b="1" u="sng" dirty="0">
                <a:latin typeface="Times New Roman" panose="02020603050405020304" pitchFamily="18" charset="0"/>
                <a:ea typeface="SimSun" panose="02010600030101010101" pitchFamily="2" charset="-122"/>
              </a:rPr>
              <a:t>Geared servo drive of the manipulator link</a:t>
            </a:r>
            <a:endParaRPr lang="ru-RU" sz="2800" b="1" u="sng" dirty="0">
              <a:latin typeface="Times New Roman" panose="02020603050405020304" pitchFamily="18" charset="0"/>
              <a:ea typeface="SimSun" panose="02010600030101010101" pitchFamily="2" charset="-122"/>
            </a:endParaRPr>
          </a:p>
        </p:txBody>
      </p:sp>
      <p:sp>
        <p:nvSpPr>
          <p:cNvPr id="18" name="Прямоугольник 17"/>
          <p:cNvSpPr/>
          <p:nvPr/>
        </p:nvSpPr>
        <p:spPr>
          <a:xfrm>
            <a:off x="462386" y="5017681"/>
            <a:ext cx="11177337" cy="1569660"/>
          </a:xfrm>
          <a:prstGeom prst="rect">
            <a:avLst/>
          </a:prstGeom>
        </p:spPr>
        <p:txBody>
          <a:bodyPr wrap="square">
            <a:spAutoFit/>
          </a:bodyPr>
          <a:lstStyle/>
          <a:p>
            <a:pPr algn="just"/>
            <a:r>
              <a:rPr lang="de-DE" sz="2400" dirty="0">
                <a:latin typeface="Times New Roman" panose="02020603050405020304" pitchFamily="18" charset="0"/>
                <a:ea typeface="Calibri" panose="020F0502020204030204" pitchFamily="34" charset="0"/>
              </a:rPr>
              <a:t>The </a:t>
            </a:r>
            <a:r>
              <a:rPr lang="en-US" sz="2400" dirty="0">
                <a:latin typeface="Times New Roman" panose="02020603050405020304" pitchFamily="18" charset="0"/>
                <a:ea typeface="Calibri" panose="020F0502020204030204" pitchFamily="34" charset="0"/>
              </a:rPr>
              <a:t>major</a:t>
            </a:r>
            <a:r>
              <a:rPr lang="de-DE" sz="2400" dirty="0">
                <a:latin typeface="Times New Roman" panose="02020603050405020304" pitchFamily="18" charset="0"/>
                <a:ea typeface="Calibri" panose="020F0502020204030204" pitchFamily="34" charset="0"/>
              </a:rPr>
              <a:t> f</a:t>
            </a:r>
            <a:r>
              <a:rPr lang="en-GB" sz="2400" dirty="0">
                <a:latin typeface="Times New Roman" panose="02020603050405020304" pitchFamily="18" charset="0"/>
                <a:ea typeface="Calibri" panose="020F0502020204030204" pitchFamily="34" charset="0"/>
              </a:rPr>
              <a:t>actors, which provoke deviations of TCP of angular manipulator with geared servo drives from a desired position, set by control program:</a:t>
            </a:r>
            <a:endParaRPr lang="ru-RU" sz="2400" u="sng" dirty="0">
              <a:latin typeface="Times New Roman" panose="02020603050405020304" pitchFamily="18" charset="0"/>
              <a:ea typeface="Calibri" panose="020F0502020204030204" pitchFamily="34" charset="0"/>
            </a:endParaRPr>
          </a:p>
          <a:p>
            <a:pPr marL="457200" indent="-457200" algn="just">
              <a:buFont typeface="Arial" panose="020B0604020202020204" pitchFamily="34" charset="0"/>
              <a:buChar char="•"/>
            </a:pPr>
            <a:r>
              <a:rPr lang="en-GB" sz="2400" b="1" dirty="0">
                <a:latin typeface="Times New Roman" panose="02020603050405020304" pitchFamily="18" charset="0"/>
                <a:ea typeface="Calibri" panose="020F0502020204030204" pitchFamily="34" charset="0"/>
              </a:rPr>
              <a:t>elasticity </a:t>
            </a:r>
            <a:r>
              <a:rPr lang="en-GB" sz="2400" dirty="0">
                <a:latin typeface="Times New Roman" panose="02020603050405020304" pitchFamily="18" charset="0"/>
                <a:ea typeface="Calibri" panose="020F0502020204030204" pitchFamily="34" charset="0"/>
              </a:rPr>
              <a:t>of mechanical gears of drives</a:t>
            </a:r>
          </a:p>
          <a:p>
            <a:pPr marL="457200" indent="-457200" algn="just">
              <a:buFont typeface="Arial" panose="020B0604020202020204" pitchFamily="34" charset="0"/>
              <a:buChar char="•"/>
            </a:pPr>
            <a:r>
              <a:rPr lang="en-GB" sz="2400" b="1" dirty="0">
                <a:latin typeface="Times New Roman" panose="02020603050405020304" pitchFamily="18" charset="0"/>
                <a:ea typeface="Calibri" panose="020F0502020204030204" pitchFamily="34" charset="0"/>
              </a:rPr>
              <a:t>backlash</a:t>
            </a:r>
            <a:r>
              <a:rPr lang="en-GB" sz="2400" dirty="0">
                <a:latin typeface="Times New Roman" panose="02020603050405020304" pitchFamily="18" charset="0"/>
                <a:ea typeface="Calibri" panose="020F0502020204030204" pitchFamily="34" charset="0"/>
              </a:rPr>
              <a:t> of mechanical gears of drives</a:t>
            </a:r>
            <a:endParaRPr lang="ru-RU" sz="2400" u="sng" dirty="0"/>
          </a:p>
        </p:txBody>
      </p:sp>
      <p:cxnSp>
        <p:nvCxnSpPr>
          <p:cNvPr id="26" name="Прямая соединительная линия 25"/>
          <p:cNvCxnSpPr>
            <a:endCxn id="12" idx="1"/>
          </p:cNvCxnSpPr>
          <p:nvPr/>
        </p:nvCxnSpPr>
        <p:spPr>
          <a:xfrm flipV="1">
            <a:off x="7615832" y="1687751"/>
            <a:ext cx="1668120" cy="20593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Прямоугольник 39"/>
          <p:cNvSpPr/>
          <p:nvPr/>
        </p:nvSpPr>
        <p:spPr>
          <a:xfrm>
            <a:off x="162615" y="23954"/>
            <a:ext cx="3462743" cy="523220"/>
          </a:xfrm>
          <a:prstGeom prst="rect">
            <a:avLst/>
          </a:prstGeom>
        </p:spPr>
        <p:txBody>
          <a:bodyPr wrap="none">
            <a:spAutoFit/>
          </a:bodyPr>
          <a:lstStyle/>
          <a:p>
            <a:r>
              <a:rPr lang="en-US" sz="2800" b="1" u="sng" dirty="0">
                <a:latin typeface="Times New Roman" panose="02020603050405020304" pitchFamily="18" charset="0"/>
                <a:ea typeface="SimSun" panose="02010600030101010101" pitchFamily="2" charset="-122"/>
              </a:rPr>
              <a:t>Angular manipulator</a:t>
            </a:r>
            <a:endParaRPr lang="ru-RU" sz="2800" b="1" u="sng"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605009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p:cNvPicPr>
            <a:picLocks noChangeAspect="1"/>
          </p:cNvPicPr>
          <p:nvPr/>
        </p:nvPicPr>
        <p:blipFill>
          <a:blip r:embed="rId2"/>
          <a:stretch>
            <a:fillRect/>
          </a:stretch>
        </p:blipFill>
        <p:spPr>
          <a:xfrm>
            <a:off x="4607892" y="632340"/>
            <a:ext cx="1231632" cy="4396305"/>
          </a:xfrm>
          <a:prstGeom prst="rect">
            <a:avLst/>
          </a:prstGeom>
        </p:spPr>
      </p:pic>
      <p:pic>
        <p:nvPicPr>
          <p:cNvPr id="14" name="Рисунок 13"/>
          <p:cNvPicPr>
            <a:picLocks noChangeAspect="1"/>
          </p:cNvPicPr>
          <p:nvPr/>
        </p:nvPicPr>
        <p:blipFill>
          <a:blip r:embed="rId3"/>
          <a:stretch>
            <a:fillRect/>
          </a:stretch>
        </p:blipFill>
        <p:spPr>
          <a:xfrm>
            <a:off x="7132901" y="3109359"/>
            <a:ext cx="801027" cy="1041419"/>
          </a:xfrm>
          <a:prstGeom prst="rect">
            <a:avLst/>
          </a:prstGeom>
        </p:spPr>
      </p:pic>
      <p:pic>
        <p:nvPicPr>
          <p:cNvPr id="15" name="Рисунок 14"/>
          <p:cNvPicPr>
            <a:picLocks noChangeAspect="1"/>
          </p:cNvPicPr>
          <p:nvPr/>
        </p:nvPicPr>
        <p:blipFill>
          <a:blip r:embed="rId4"/>
          <a:stretch>
            <a:fillRect/>
          </a:stretch>
        </p:blipFill>
        <p:spPr>
          <a:xfrm>
            <a:off x="7928987" y="2132022"/>
            <a:ext cx="1975230" cy="1661550"/>
          </a:xfrm>
          <a:prstGeom prst="rect">
            <a:avLst/>
          </a:prstGeom>
        </p:spPr>
      </p:pic>
      <p:pic>
        <p:nvPicPr>
          <p:cNvPr id="20" name="Рисунок 19"/>
          <p:cNvPicPr>
            <a:picLocks noChangeAspect="1"/>
          </p:cNvPicPr>
          <p:nvPr/>
        </p:nvPicPr>
        <p:blipFill>
          <a:blip r:embed="rId5"/>
          <a:stretch>
            <a:fillRect/>
          </a:stretch>
        </p:blipFill>
        <p:spPr>
          <a:xfrm>
            <a:off x="6075664" y="3553719"/>
            <a:ext cx="979049" cy="1018607"/>
          </a:xfrm>
          <a:prstGeom prst="rect">
            <a:avLst/>
          </a:prstGeom>
        </p:spPr>
      </p:pic>
      <p:pic>
        <p:nvPicPr>
          <p:cNvPr id="7" name="Рисунок 6"/>
          <p:cNvPicPr>
            <a:picLocks noChangeAspect="1"/>
          </p:cNvPicPr>
          <p:nvPr/>
        </p:nvPicPr>
        <p:blipFill>
          <a:blip r:embed="rId6"/>
          <a:stretch>
            <a:fillRect/>
          </a:stretch>
        </p:blipFill>
        <p:spPr>
          <a:xfrm>
            <a:off x="3900041" y="4542141"/>
            <a:ext cx="815875" cy="973007"/>
          </a:xfrm>
          <a:prstGeom prst="rect">
            <a:avLst/>
          </a:prstGeom>
        </p:spPr>
      </p:pic>
      <p:pic>
        <p:nvPicPr>
          <p:cNvPr id="10" name="Рисунок 9"/>
          <p:cNvPicPr>
            <a:picLocks noChangeAspect="1"/>
          </p:cNvPicPr>
          <p:nvPr/>
        </p:nvPicPr>
        <p:blipFill>
          <a:blip r:embed="rId7"/>
          <a:stretch>
            <a:fillRect/>
          </a:stretch>
        </p:blipFill>
        <p:spPr>
          <a:xfrm>
            <a:off x="1651011" y="4939044"/>
            <a:ext cx="2249030" cy="1402621"/>
          </a:xfrm>
          <a:prstGeom prst="rect">
            <a:avLst/>
          </a:prstGeom>
        </p:spPr>
      </p:pic>
      <p:cxnSp>
        <p:nvCxnSpPr>
          <p:cNvPr id="26" name="Прямая соединительная линия 25"/>
          <p:cNvCxnSpPr/>
          <p:nvPr/>
        </p:nvCxnSpPr>
        <p:spPr>
          <a:xfrm flipV="1">
            <a:off x="3717758" y="3398152"/>
            <a:ext cx="4538751" cy="187168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 name="Прямоугольник 30"/>
          <p:cNvSpPr/>
          <p:nvPr/>
        </p:nvSpPr>
        <p:spPr>
          <a:xfrm>
            <a:off x="64366" y="20102"/>
            <a:ext cx="11550315" cy="954107"/>
          </a:xfrm>
          <a:prstGeom prst="rect">
            <a:avLst/>
          </a:prstGeom>
        </p:spPr>
        <p:txBody>
          <a:bodyPr wrap="square">
            <a:spAutoFit/>
          </a:bodyPr>
          <a:lstStyle/>
          <a:p>
            <a:pPr algn="just"/>
            <a:r>
              <a:rPr lang="en-US" sz="2800" b="1" u="sng" dirty="0">
                <a:latin typeface="Times New Roman" panose="02020603050405020304" pitchFamily="18" charset="0"/>
                <a:ea typeface="SimSun" panose="02010600030101010101" pitchFamily="2" charset="-122"/>
              </a:rPr>
              <a:t>Component</a:t>
            </a:r>
            <a:r>
              <a:rPr lang="de-DE" sz="2800" b="1" u="sng" dirty="0">
                <a:latin typeface="Times New Roman" panose="02020603050405020304" pitchFamily="18" charset="0"/>
                <a:ea typeface="SimSun" panose="02010600030101010101" pitchFamily="2" charset="-122"/>
              </a:rPr>
              <a:t> </a:t>
            </a:r>
            <a:r>
              <a:rPr lang="en-US" sz="2800" b="1" u="sng" dirty="0">
                <a:latin typeface="Times New Roman" panose="02020603050405020304" pitchFamily="18" charset="0"/>
                <a:ea typeface="SimSun" panose="02010600030101010101" pitchFamily="2" charset="-122"/>
              </a:rPr>
              <a:t>composition of precision dual-motor geared servo drive of manipulator link</a:t>
            </a:r>
            <a:endParaRPr lang="ru-RU" sz="2800" b="1" u="sng" dirty="0">
              <a:latin typeface="Times New Roman" panose="02020603050405020304" pitchFamily="18" charset="0"/>
              <a:ea typeface="SimSun" panose="02010600030101010101" pitchFamily="2" charset="-122"/>
            </a:endParaRPr>
          </a:p>
        </p:txBody>
      </p:sp>
      <p:sp>
        <p:nvSpPr>
          <p:cNvPr id="32" name="TextBox 31"/>
          <p:cNvSpPr txBox="1"/>
          <p:nvPr/>
        </p:nvSpPr>
        <p:spPr>
          <a:xfrm>
            <a:off x="9844057" y="3490465"/>
            <a:ext cx="2287783" cy="132343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Position sensor of the motor shaft of the internal servo drive</a:t>
            </a:r>
            <a:endParaRPr lang="ru-RU" sz="20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511516" y="701690"/>
            <a:ext cx="336923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gear of the internal servo drive</a:t>
            </a:r>
            <a:endParaRPr lang="ru-RU" sz="20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560373" y="1332380"/>
            <a:ext cx="189815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manipulator link</a:t>
            </a:r>
            <a:endParaRPr lang="ru-RU" sz="2000" dirty="0">
              <a:latin typeface="Times New Roman" panose="02020603050405020304" pitchFamily="18" charset="0"/>
              <a:cs typeface="Times New Roman" panose="02020603050405020304" pitchFamily="18" charset="0"/>
            </a:endParaRPr>
          </a:p>
        </p:txBody>
      </p:sp>
      <p:cxnSp>
        <p:nvCxnSpPr>
          <p:cNvPr id="35" name="Прямая соединительная линия 34"/>
          <p:cNvCxnSpPr>
            <a:stCxn id="33" idx="1"/>
          </p:cNvCxnSpPr>
          <p:nvPr/>
        </p:nvCxnSpPr>
        <p:spPr>
          <a:xfrm flipH="1">
            <a:off x="7533414" y="901745"/>
            <a:ext cx="978102" cy="257713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031441" y="1454470"/>
            <a:ext cx="284931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motor of the internal servo drive</a:t>
            </a:r>
            <a:endParaRPr lang="ru-RU" sz="2000" dirty="0">
              <a:latin typeface="Times New Roman" panose="02020603050405020304" pitchFamily="18" charset="0"/>
              <a:cs typeface="Times New Roman" panose="02020603050405020304" pitchFamily="18" charset="0"/>
            </a:endParaRPr>
          </a:p>
        </p:txBody>
      </p:sp>
      <p:cxnSp>
        <p:nvCxnSpPr>
          <p:cNvPr id="37" name="Прямая соединительная линия 36"/>
          <p:cNvCxnSpPr>
            <a:stCxn id="32" idx="0"/>
          </p:cNvCxnSpPr>
          <p:nvPr/>
        </p:nvCxnSpPr>
        <p:spPr>
          <a:xfrm flipH="1" flipV="1">
            <a:off x="9666917" y="2814369"/>
            <a:ext cx="1321032" cy="67609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8099" y="3398152"/>
            <a:ext cx="1595908"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motor of the torque generator</a:t>
            </a:r>
            <a:endParaRPr lang="ru-RU" sz="2000" dirty="0">
              <a:latin typeface="Times New Roman" panose="02020603050405020304" pitchFamily="18" charset="0"/>
              <a:cs typeface="Times New Roman" panose="02020603050405020304" pitchFamily="18" charset="0"/>
            </a:endParaRPr>
          </a:p>
        </p:txBody>
      </p:sp>
      <p:cxnSp>
        <p:nvCxnSpPr>
          <p:cNvPr id="39" name="Прямая соединительная линия 38"/>
          <p:cNvCxnSpPr>
            <a:stCxn id="38" idx="3"/>
          </p:cNvCxnSpPr>
          <p:nvPr/>
        </p:nvCxnSpPr>
        <p:spPr>
          <a:xfrm>
            <a:off x="1754007" y="3905984"/>
            <a:ext cx="1345007" cy="168600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a:stCxn id="36" idx="1"/>
          </p:cNvCxnSpPr>
          <p:nvPr/>
        </p:nvCxnSpPr>
        <p:spPr>
          <a:xfrm flipH="1">
            <a:off x="8676429" y="1808413"/>
            <a:ext cx="355012" cy="124096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518600" y="5238042"/>
            <a:ext cx="2381610"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position sensor of the manipulator link</a:t>
            </a:r>
            <a:endParaRPr lang="ru-RU" sz="2000" dirty="0">
              <a:latin typeface="Times New Roman" panose="02020603050405020304" pitchFamily="18" charset="0"/>
              <a:cs typeface="Times New Roman" panose="02020603050405020304" pitchFamily="18" charset="0"/>
            </a:endParaRPr>
          </a:p>
        </p:txBody>
      </p:sp>
      <p:cxnSp>
        <p:nvCxnSpPr>
          <p:cNvPr id="49" name="Прямая соединительная линия 48"/>
          <p:cNvCxnSpPr>
            <a:endCxn id="48" idx="1"/>
          </p:cNvCxnSpPr>
          <p:nvPr/>
        </p:nvCxnSpPr>
        <p:spPr>
          <a:xfrm>
            <a:off x="6637778" y="4238655"/>
            <a:ext cx="880822" cy="135333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p:cNvCxnSpPr>
            <a:stCxn id="34" idx="3"/>
          </p:cNvCxnSpPr>
          <p:nvPr/>
        </p:nvCxnSpPr>
        <p:spPr>
          <a:xfrm>
            <a:off x="2458529" y="1532435"/>
            <a:ext cx="2474418" cy="13440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6919" y="2622524"/>
            <a:ext cx="3253417" cy="400110"/>
          </a:xfrm>
          <a:prstGeom prst="rect">
            <a:avLst/>
          </a:prstGeom>
          <a:noFill/>
        </p:spPr>
        <p:txBody>
          <a:bodyPr wrap="square" rtlCol="0">
            <a:spAutoFit/>
          </a:bodyPr>
          <a:lstStyle/>
          <a:p>
            <a:pPr algn="r"/>
            <a:r>
              <a:rPr lang="en-US" sz="2000" dirty="0">
                <a:latin typeface="Times New Roman" panose="02020603050405020304" pitchFamily="18" charset="0"/>
                <a:cs typeface="Times New Roman" panose="02020603050405020304" pitchFamily="18" charset="0"/>
              </a:rPr>
              <a:t>gear of the torque generator</a:t>
            </a:r>
            <a:endParaRPr lang="ru-RU" sz="2000" dirty="0">
              <a:latin typeface="Times New Roman" panose="02020603050405020304" pitchFamily="18" charset="0"/>
              <a:cs typeface="Times New Roman" panose="02020603050405020304" pitchFamily="18" charset="0"/>
            </a:endParaRPr>
          </a:p>
        </p:txBody>
      </p:sp>
      <p:cxnSp>
        <p:nvCxnSpPr>
          <p:cNvPr id="58" name="Прямая соединительная линия 57"/>
          <p:cNvCxnSpPr>
            <a:stCxn id="56" idx="3"/>
          </p:cNvCxnSpPr>
          <p:nvPr/>
        </p:nvCxnSpPr>
        <p:spPr>
          <a:xfrm>
            <a:off x="3330336" y="2822579"/>
            <a:ext cx="1167948" cy="220749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1" name="Скругленный прямоугольник 60"/>
          <p:cNvSpPr/>
          <p:nvPr/>
        </p:nvSpPr>
        <p:spPr>
          <a:xfrm>
            <a:off x="1518430" y="4512174"/>
            <a:ext cx="3259280" cy="190164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Скругленный прямоугольник 61"/>
          <p:cNvSpPr/>
          <p:nvPr/>
        </p:nvSpPr>
        <p:spPr>
          <a:xfrm>
            <a:off x="5823081" y="2132022"/>
            <a:ext cx="4119497" cy="262996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TextBox 69"/>
          <p:cNvSpPr txBox="1"/>
          <p:nvPr/>
        </p:nvSpPr>
        <p:spPr>
          <a:xfrm>
            <a:off x="2551337" y="6029133"/>
            <a:ext cx="2381610" cy="400110"/>
          </a:xfrm>
          <a:prstGeom prst="rect">
            <a:avLst/>
          </a:prstGeom>
          <a:noFill/>
        </p:spPr>
        <p:txBody>
          <a:bodyPr wrap="square" rtlCol="0">
            <a:spAutoFit/>
          </a:bodyPr>
          <a:lstStyle/>
          <a:p>
            <a:pPr algn="ctr"/>
            <a:r>
              <a:rPr lang="en-US" sz="2000" u="sng" dirty="0">
                <a:latin typeface="Times New Roman" panose="02020603050405020304" pitchFamily="18" charset="0"/>
                <a:cs typeface="Times New Roman" panose="02020603050405020304" pitchFamily="18" charset="0"/>
              </a:rPr>
              <a:t>torque generator</a:t>
            </a:r>
            <a:endParaRPr lang="ru-RU" sz="2000" u="sng" dirty="0">
              <a:latin typeface="Times New Roman" panose="02020603050405020304" pitchFamily="18" charset="0"/>
              <a:cs typeface="Times New Roman" panose="02020603050405020304" pitchFamily="18" charset="0"/>
            </a:endParaRPr>
          </a:p>
        </p:txBody>
      </p:sp>
      <p:sp>
        <p:nvSpPr>
          <p:cNvPr id="71" name="TextBox 70"/>
          <p:cNvSpPr txBox="1"/>
          <p:nvPr/>
        </p:nvSpPr>
        <p:spPr>
          <a:xfrm>
            <a:off x="7326805" y="4348874"/>
            <a:ext cx="2396828" cy="400110"/>
          </a:xfrm>
          <a:prstGeom prst="rect">
            <a:avLst/>
          </a:prstGeom>
          <a:noFill/>
        </p:spPr>
        <p:txBody>
          <a:bodyPr wrap="square" rtlCol="0">
            <a:spAutoFit/>
          </a:bodyPr>
          <a:lstStyle/>
          <a:p>
            <a:pPr algn="ctr"/>
            <a:r>
              <a:rPr lang="en-US" sz="2000" u="sng" dirty="0">
                <a:latin typeface="Times New Roman" panose="02020603050405020304" pitchFamily="18" charset="0"/>
                <a:cs typeface="Times New Roman" panose="02020603050405020304" pitchFamily="18" charset="0"/>
              </a:rPr>
              <a:t>internal servo drive </a:t>
            </a:r>
            <a:endParaRPr lang="ru-RU" sz="20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2238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Таблица 4"/>
          <p:cNvGraphicFramePr>
            <a:graphicFrameLocks noGrp="1"/>
          </p:cNvGraphicFramePr>
          <p:nvPr>
            <p:extLst>
              <p:ext uri="{D42A27DB-BD31-4B8C-83A1-F6EECF244321}">
                <p14:modId xmlns:p14="http://schemas.microsoft.com/office/powerpoint/2010/main" val="23043827"/>
              </p:ext>
            </p:extLst>
          </p:nvPr>
        </p:nvGraphicFramePr>
        <p:xfrm>
          <a:off x="463725" y="432604"/>
          <a:ext cx="11264547" cy="4310041"/>
        </p:xfrm>
        <a:graphic>
          <a:graphicData uri="http://schemas.openxmlformats.org/drawingml/2006/table">
            <a:tbl>
              <a:tblPr firstRow="1" bandRow="1">
                <a:tableStyleId>{5C22544A-7EE6-4342-B048-85BDC9FD1C3A}</a:tableStyleId>
              </a:tblPr>
              <a:tblGrid>
                <a:gridCol w="4901905">
                  <a:extLst>
                    <a:ext uri="{9D8B030D-6E8A-4147-A177-3AD203B41FA5}">
                      <a16:colId xmlns:a16="http://schemas.microsoft.com/office/drawing/2014/main" val="20000"/>
                    </a:ext>
                  </a:extLst>
                </a:gridCol>
                <a:gridCol w="2493034">
                  <a:extLst>
                    <a:ext uri="{9D8B030D-6E8A-4147-A177-3AD203B41FA5}">
                      <a16:colId xmlns:a16="http://schemas.microsoft.com/office/drawing/2014/main" val="20001"/>
                    </a:ext>
                  </a:extLst>
                </a:gridCol>
                <a:gridCol w="1958196">
                  <a:extLst>
                    <a:ext uri="{9D8B030D-6E8A-4147-A177-3AD203B41FA5}">
                      <a16:colId xmlns:a16="http://schemas.microsoft.com/office/drawing/2014/main" val="20002"/>
                    </a:ext>
                  </a:extLst>
                </a:gridCol>
                <a:gridCol w="1911412">
                  <a:extLst>
                    <a:ext uri="{9D8B030D-6E8A-4147-A177-3AD203B41FA5}">
                      <a16:colId xmlns:a16="http://schemas.microsoft.com/office/drawing/2014/main" val="20003"/>
                    </a:ext>
                  </a:extLst>
                </a:gridCol>
              </a:tblGrid>
              <a:tr h="426932">
                <a:tc>
                  <a:txBody>
                    <a:bodyPr/>
                    <a:lstStyle/>
                    <a:p>
                      <a:pPr marL="0" algn="ctr" defTabSz="914400" rtl="0" eaLnBrk="1" latinLnBrk="0" hangingPunct="1">
                        <a:lnSpc>
                          <a:spcPct val="100000"/>
                        </a:lnSpc>
                      </a:pPr>
                      <a:r>
                        <a:rPr lang="en-US" sz="1800" b="1" kern="1200" dirty="0">
                          <a:solidFill>
                            <a:schemeClr val="lt1"/>
                          </a:solidFill>
                          <a:latin typeface="Times New Roman" panose="02020603050405020304" pitchFamily="18" charset="0"/>
                          <a:ea typeface="+mn-ea"/>
                          <a:cs typeface="Times New Roman" panose="02020603050405020304" pitchFamily="18" charset="0"/>
                        </a:rPr>
                        <a:t>Parameters of </a:t>
                      </a:r>
                      <a:r>
                        <a:rPr lang="en-US" sz="1800" b="1" u="sng" kern="1200" dirty="0">
                          <a:solidFill>
                            <a:schemeClr val="lt1"/>
                          </a:solidFill>
                          <a:latin typeface="Times New Roman" panose="02020603050405020304" pitchFamily="18" charset="0"/>
                          <a:ea typeface="+mn-ea"/>
                          <a:cs typeface="Times New Roman" panose="02020603050405020304" pitchFamily="18" charset="0"/>
                        </a:rPr>
                        <a:t>dual-motor</a:t>
                      </a:r>
                      <a:r>
                        <a:rPr lang="en-US" sz="1800" b="1" kern="1200" dirty="0">
                          <a:solidFill>
                            <a:schemeClr val="lt1"/>
                          </a:solidFill>
                          <a:latin typeface="Times New Roman" panose="02020603050405020304" pitchFamily="18" charset="0"/>
                          <a:ea typeface="+mn-ea"/>
                          <a:cs typeface="Times New Roman" panose="02020603050405020304" pitchFamily="18" charset="0"/>
                        </a:rPr>
                        <a:t> drive</a:t>
                      </a:r>
                      <a:endParaRPr lang="ru-RU" sz="1800" b="1" kern="1200" dirty="0">
                        <a:solidFill>
                          <a:schemeClr val="lt1"/>
                        </a:solidFill>
                        <a:latin typeface="Times New Roman" panose="02020603050405020304" pitchFamily="18" charset="0"/>
                        <a:ea typeface="+mn-ea"/>
                        <a:cs typeface="Times New Roman" panose="02020603050405020304" pitchFamily="18" charset="0"/>
                      </a:endParaRPr>
                    </a:p>
                  </a:txBody>
                  <a:tcPr marL="31066" marR="31066" marT="15534" marB="15534" anchor="ctr"/>
                </a:tc>
                <a:tc>
                  <a:txBody>
                    <a:bodyPr/>
                    <a:lstStyle/>
                    <a:p>
                      <a:pPr algn="ctr"/>
                      <a:r>
                        <a:rPr lang="en-US" sz="1800" u="sng" dirty="0">
                          <a:latin typeface="Times New Roman" panose="02020603050405020304" pitchFamily="18" charset="0"/>
                          <a:ea typeface="Calibri" panose="020F0502020204030204" pitchFamily="34" charset="0"/>
                          <a:cs typeface="Times New Roman" panose="02020603050405020304" pitchFamily="18" charset="0"/>
                        </a:rPr>
                        <a:t>column</a:t>
                      </a:r>
                      <a:r>
                        <a:rPr lang="ru-RU" sz="1800" u="sng" dirty="0">
                          <a:latin typeface="Times New Roman" panose="02020603050405020304" pitchFamily="18" charset="0"/>
                          <a:ea typeface="Calibri" panose="020F0502020204030204" pitchFamily="34" charset="0"/>
                          <a:cs typeface="Times New Roman" panose="02020603050405020304" pitchFamily="18" charset="0"/>
                        </a:rPr>
                        <a:t>,</a:t>
                      </a:r>
                      <a:r>
                        <a:rPr lang="ru-RU" sz="1800" dirty="0">
                          <a:latin typeface="Times New Roman" panose="02020603050405020304" pitchFamily="18" charset="0"/>
                          <a:cs typeface="Times New Roman" panose="02020603050405020304" pitchFamily="18" charset="0"/>
                        </a:rPr>
                        <a:t> </a:t>
                      </a:r>
                      <a:r>
                        <a:rPr lang="ru-RU" sz="1800" u="sng" dirty="0">
                          <a:latin typeface="Times New Roman" panose="02020603050405020304" pitchFamily="18" charset="0"/>
                          <a:ea typeface="Calibri" panose="020F0502020204030204" pitchFamily="34" charset="0"/>
                          <a:cs typeface="Times New Roman" panose="02020603050405020304" pitchFamily="18" charset="0"/>
                        </a:rPr>
                        <a:t>«</a:t>
                      </a:r>
                      <a:r>
                        <a:rPr lang="en-US" sz="1800" u="sng" dirty="0">
                          <a:latin typeface="Times New Roman" panose="02020603050405020304" pitchFamily="18" charset="0"/>
                          <a:ea typeface="Calibri" panose="020F0502020204030204" pitchFamily="34" charset="0"/>
                          <a:cs typeface="Times New Roman" panose="02020603050405020304" pitchFamily="18" charset="0"/>
                        </a:rPr>
                        <a:t>shoulder</a:t>
                      </a:r>
                      <a:r>
                        <a:rPr lang="ru-RU" sz="1800" u="sng" dirty="0">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latin typeface="Times New Roman" panose="02020603050405020304" pitchFamily="18" charset="0"/>
                          <a:ea typeface="Calibri" panose="020F0502020204030204" pitchFamily="34" charset="0"/>
                          <a:cs typeface="Times New Roman" panose="02020603050405020304" pitchFamily="18" charset="0"/>
                        </a:rPr>
                        <a:t>link</a:t>
                      </a:r>
                      <a:endParaRPr lang="ru-RU" sz="1800" dirty="0">
                        <a:latin typeface="Times New Roman" panose="02020603050405020304" pitchFamily="18" charset="0"/>
                        <a:cs typeface="Times New Roman" panose="02020603050405020304" pitchFamily="18" charset="0"/>
                      </a:endParaRPr>
                    </a:p>
                  </a:txBody>
                  <a:tcPr marL="31066" marR="31066" marT="15534" marB="1553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b="1" kern="1200" dirty="0">
                          <a:solidFill>
                            <a:schemeClr val="lt1"/>
                          </a:solidFill>
                          <a:latin typeface="Times New Roman" panose="02020603050405020304" pitchFamily="18" charset="0"/>
                          <a:ea typeface="+mn-ea"/>
                          <a:cs typeface="Times New Roman" panose="02020603050405020304" pitchFamily="18" charset="0"/>
                        </a:rPr>
                        <a:t>«</a:t>
                      </a:r>
                      <a:r>
                        <a:rPr lang="en-US" sz="1800" b="1" kern="1200" dirty="0">
                          <a:solidFill>
                            <a:schemeClr val="lt1"/>
                          </a:solidFill>
                          <a:latin typeface="Times New Roman" panose="02020603050405020304" pitchFamily="18" charset="0"/>
                          <a:ea typeface="+mn-ea"/>
                          <a:cs typeface="Times New Roman" panose="02020603050405020304" pitchFamily="18" charset="0"/>
                        </a:rPr>
                        <a:t>elbow</a:t>
                      </a:r>
                      <a:r>
                        <a:rPr lang="ru-RU" sz="1800" b="1" kern="1200" dirty="0">
                          <a:solidFill>
                            <a:schemeClr val="lt1"/>
                          </a:solidFill>
                          <a:latin typeface="Times New Roman" panose="02020603050405020304" pitchFamily="18" charset="0"/>
                          <a:ea typeface="+mn-ea"/>
                          <a:cs typeface="Times New Roman" panose="02020603050405020304" pitchFamily="18" charset="0"/>
                        </a:rPr>
                        <a:t>» </a:t>
                      </a:r>
                      <a:r>
                        <a:rPr lang="en-US" sz="1800" b="1" kern="1200" dirty="0">
                          <a:solidFill>
                            <a:schemeClr val="lt1"/>
                          </a:solidFill>
                          <a:latin typeface="Times New Roman" panose="02020603050405020304" pitchFamily="18" charset="0"/>
                          <a:ea typeface="+mn-ea"/>
                          <a:cs typeface="Times New Roman" panose="02020603050405020304" pitchFamily="18" charset="0"/>
                        </a:rPr>
                        <a:t>link</a:t>
                      </a:r>
                      <a:endParaRPr lang="ru-RU" sz="1800" b="1" kern="1200" dirty="0">
                        <a:solidFill>
                          <a:schemeClr val="lt1"/>
                        </a:solidFill>
                        <a:latin typeface="Times New Roman" panose="02020603050405020304" pitchFamily="18" charset="0"/>
                        <a:ea typeface="+mn-ea"/>
                        <a:cs typeface="Times New Roman" panose="02020603050405020304" pitchFamily="18" charset="0"/>
                      </a:endParaRPr>
                    </a:p>
                  </a:txBody>
                  <a:tcPr marL="31066" marR="31066" marT="15534" marB="1553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b="1" kern="1200" dirty="0">
                          <a:solidFill>
                            <a:schemeClr val="lt1"/>
                          </a:solidFill>
                          <a:latin typeface="Times New Roman" panose="02020603050405020304" pitchFamily="18" charset="0"/>
                          <a:ea typeface="+mn-ea"/>
                          <a:cs typeface="Times New Roman" panose="02020603050405020304" pitchFamily="18" charset="0"/>
                        </a:rPr>
                        <a:t>«</a:t>
                      </a:r>
                      <a:r>
                        <a:rPr lang="en-US" sz="1800" b="1" kern="1200" dirty="0">
                          <a:solidFill>
                            <a:schemeClr val="lt1"/>
                          </a:solidFill>
                          <a:latin typeface="Times New Roman" panose="02020603050405020304" pitchFamily="18" charset="0"/>
                          <a:ea typeface="+mn-ea"/>
                          <a:cs typeface="Times New Roman" panose="02020603050405020304" pitchFamily="18" charset="0"/>
                        </a:rPr>
                        <a:t>hand</a:t>
                      </a:r>
                      <a:r>
                        <a:rPr lang="ru-RU" sz="1800" b="1" kern="1200" dirty="0">
                          <a:solidFill>
                            <a:schemeClr val="lt1"/>
                          </a:solidFill>
                          <a:latin typeface="Times New Roman" panose="02020603050405020304" pitchFamily="18" charset="0"/>
                          <a:ea typeface="+mn-ea"/>
                          <a:cs typeface="Times New Roman" panose="02020603050405020304" pitchFamily="18" charset="0"/>
                        </a:rPr>
                        <a:t>» </a:t>
                      </a:r>
                      <a:r>
                        <a:rPr lang="en-US" sz="1800" b="1" kern="1200" dirty="0">
                          <a:solidFill>
                            <a:schemeClr val="lt1"/>
                          </a:solidFill>
                          <a:latin typeface="Times New Roman" panose="02020603050405020304" pitchFamily="18" charset="0"/>
                          <a:ea typeface="+mn-ea"/>
                          <a:cs typeface="Times New Roman" panose="02020603050405020304" pitchFamily="18" charset="0"/>
                        </a:rPr>
                        <a:t>link</a:t>
                      </a:r>
                      <a:endParaRPr lang="ru-RU" sz="1800" b="1" kern="1200" dirty="0">
                        <a:solidFill>
                          <a:schemeClr val="lt1"/>
                        </a:solidFill>
                        <a:latin typeface="Times New Roman" panose="02020603050405020304" pitchFamily="18" charset="0"/>
                        <a:ea typeface="+mn-ea"/>
                        <a:cs typeface="Times New Roman" panose="02020603050405020304" pitchFamily="18" charset="0"/>
                      </a:endParaRPr>
                    </a:p>
                  </a:txBody>
                  <a:tcPr marL="31066" marR="31066" marT="15534" marB="15534" anchor="ctr"/>
                </a:tc>
                <a:extLst>
                  <a:ext uri="{0D108BD9-81ED-4DB2-BD59-A6C34878D82A}">
                    <a16:rowId xmlns:a16="http://schemas.microsoft.com/office/drawing/2014/main" val="10000"/>
                  </a:ext>
                </a:extLst>
              </a:tr>
              <a:tr h="555045">
                <a:tc>
                  <a:txBody>
                    <a:bodyPr/>
                    <a:lstStyle/>
                    <a:p>
                      <a:pPr algn="ctr">
                        <a:lnSpc>
                          <a:spcPct val="100000"/>
                        </a:lnSpc>
                        <a:spcAft>
                          <a:spcPts val="0"/>
                        </a:spcAft>
                      </a:pPr>
                      <a:r>
                        <a:rPr lang="en-US" sz="1800" b="0" u="none"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Motor of the internal servo drive and torque generator</a:t>
                      </a:r>
                      <a:endParaRPr lang="ru-RU" sz="1800" b="0" u="none"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tabLst>
                          <a:tab pos="914400" algn="l"/>
                        </a:tabLst>
                      </a:pPr>
                      <a:r>
                        <a:rPr lang="ru-RU" sz="1800" b="0" u="none"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44.SM.203-34B5 </a:t>
                      </a:r>
                    </a:p>
                  </a:txBody>
                  <a:tcPr marL="23300" marR="23300" marT="0" marB="0" anchor="ctr"/>
                </a:tc>
                <a:tc>
                  <a:txBody>
                    <a:bodyPr/>
                    <a:lstStyle/>
                    <a:p>
                      <a:pPr algn="ctr">
                        <a:lnSpc>
                          <a:spcPct val="100000"/>
                        </a:lnSpc>
                        <a:spcAft>
                          <a:spcPts val="0"/>
                        </a:spcAft>
                        <a:tabLst>
                          <a:tab pos="914400" algn="l"/>
                        </a:tabLst>
                      </a:pPr>
                      <a:r>
                        <a:rPr lang="ru-RU" sz="1800" b="0" u="none"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42.SM.203-34B5 </a:t>
                      </a:r>
                    </a:p>
                  </a:txBody>
                  <a:tcPr marL="23300" marR="23300" marT="0" marB="0" anchor="ctr"/>
                </a:tc>
                <a:tc>
                  <a:txBody>
                    <a:bodyPr/>
                    <a:lstStyle/>
                    <a:p>
                      <a:pPr algn="ctr">
                        <a:lnSpc>
                          <a:spcPct val="100000"/>
                        </a:lnSpc>
                        <a:spcAft>
                          <a:spcPts val="0"/>
                        </a:spcAft>
                        <a:tabLst>
                          <a:tab pos="914400" algn="l"/>
                        </a:tabLst>
                      </a:pPr>
                      <a:r>
                        <a:rPr lang="ru-RU" sz="1800" b="0" u="none"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33.SM.203-34B5 </a:t>
                      </a:r>
                    </a:p>
                  </a:txBody>
                  <a:tcPr marL="23300" marR="23300" marT="0" marB="0" anchor="ctr"/>
                </a:tc>
                <a:extLst>
                  <a:ext uri="{0D108BD9-81ED-4DB2-BD59-A6C34878D82A}">
                    <a16:rowId xmlns:a16="http://schemas.microsoft.com/office/drawing/2014/main" val="10010"/>
                  </a:ext>
                </a:extLst>
              </a:tr>
              <a:tr h="2714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Rated power</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kW</a:t>
                      </a:r>
                      <a:endPar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2,67</a:t>
                      </a:r>
                    </a:p>
                  </a:txBody>
                  <a:tcPr marL="23300" marR="23300" marT="0" marB="0" anchor="ctr"/>
                </a:tc>
                <a:tc>
                  <a:txBody>
                    <a:bodyPr/>
                    <a:lstStyle/>
                    <a:p>
                      <a:pPr algn="ctr">
                        <a:lnSpc>
                          <a:spcPct val="100000"/>
                        </a:lnSpc>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1.44</a:t>
                      </a:r>
                    </a:p>
                  </a:txBody>
                  <a:tcPr marL="23300" marR="23300" marT="0" marB="0" anchor="ctr"/>
                </a:tc>
                <a:tc>
                  <a:txBody>
                    <a:bodyPr/>
                    <a:lstStyle/>
                    <a:p>
                      <a:pPr algn="ctr">
                        <a:lnSpc>
                          <a:spcPct val="100000"/>
                        </a:lnSpc>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0.68</a:t>
                      </a:r>
                    </a:p>
                  </a:txBody>
                  <a:tcPr marL="23300" marR="23300" marT="0" marB="0" anchor="ctr"/>
                </a:tc>
                <a:extLst>
                  <a:ext uri="{0D108BD9-81ED-4DB2-BD59-A6C34878D82A}">
                    <a16:rowId xmlns:a16="http://schemas.microsoft.com/office/drawing/2014/main" val="10001"/>
                  </a:ext>
                </a:extLst>
              </a:tr>
              <a:tr h="271439">
                <a:tc>
                  <a:txBody>
                    <a:bodyPr/>
                    <a:lstStyle/>
                    <a:p>
                      <a:pPr algn="ctr">
                        <a:lnSpc>
                          <a:spcPct val="100000"/>
                        </a:lnSpc>
                      </a:pP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Rated torque</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ru-RU" sz="1800" b="1" u="sng"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Nm</a:t>
                      </a:r>
                      <a:endPar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8.5</a:t>
                      </a:r>
                    </a:p>
                  </a:txBody>
                  <a:tcPr marL="23300" marR="23300" marT="0" marB="0" anchor="ctr"/>
                </a:tc>
                <a:tc>
                  <a:txBody>
                    <a:bodyPr/>
                    <a:lstStyle/>
                    <a:p>
                      <a:pPr algn="ctr">
                        <a:lnSpc>
                          <a:spcPct val="100000"/>
                        </a:lnSpc>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4.6</a:t>
                      </a:r>
                    </a:p>
                  </a:txBody>
                  <a:tcPr marL="23300" marR="23300" marT="0" marB="0" anchor="ctr"/>
                </a:tc>
                <a:tc>
                  <a:txBody>
                    <a:bodyPr/>
                    <a:lstStyle/>
                    <a:p>
                      <a:pPr algn="ctr">
                        <a:lnSpc>
                          <a:spcPct val="100000"/>
                        </a:lnSpc>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2.15</a:t>
                      </a:r>
                    </a:p>
                  </a:txBody>
                  <a:tcPr marL="23300" marR="23300" marT="0" marB="0" anchor="ctr"/>
                </a:tc>
                <a:extLst>
                  <a:ext uri="{0D108BD9-81ED-4DB2-BD59-A6C34878D82A}">
                    <a16:rowId xmlns:a16="http://schemas.microsoft.com/office/drawing/2014/main" val="10002"/>
                  </a:ext>
                </a:extLst>
              </a:tr>
              <a:tr h="271439">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677545" algn="l"/>
                        </a:tabLst>
                        <a:defRPr/>
                      </a:pP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Rated rotation frequency</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ru-RU" sz="1800"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min</a:t>
                      </a:r>
                      <a:r>
                        <a:rPr lang="ru-RU" sz="1800" kern="1200" baseline="300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23300" marR="23300" marT="0" marB="0" anchor="ctr"/>
                </a:tc>
                <a:tc>
                  <a:txBody>
                    <a:bodyPr/>
                    <a:lstStyle/>
                    <a:p>
                      <a:pPr algn="ctr">
                        <a:lnSpc>
                          <a:spcPct val="100000"/>
                        </a:lnSpc>
                        <a:spcAft>
                          <a:spcPts val="0"/>
                        </a:spcAft>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3000</a:t>
                      </a:r>
                    </a:p>
                  </a:txBody>
                  <a:tcPr marL="23300" marR="233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3000</a:t>
                      </a:r>
                    </a:p>
                  </a:txBody>
                  <a:tcPr marL="23300" marR="233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3000</a:t>
                      </a:r>
                    </a:p>
                  </a:txBody>
                  <a:tcPr marL="23300" marR="23300" marT="0" marB="0" anchor="ctr"/>
                </a:tc>
                <a:extLst>
                  <a:ext uri="{0D108BD9-81ED-4DB2-BD59-A6C34878D82A}">
                    <a16:rowId xmlns:a16="http://schemas.microsoft.com/office/drawing/2014/main" val="10003"/>
                  </a:ext>
                </a:extLst>
              </a:tr>
              <a:tr h="570021">
                <a:tc>
                  <a:txBody>
                    <a:bodyPr/>
                    <a:lstStyle/>
                    <a:p>
                      <a:pPr algn="ctr">
                        <a:lnSpc>
                          <a:spcPct val="100000"/>
                        </a:lnSpc>
                        <a:spcAft>
                          <a:spcPts val="0"/>
                        </a:spcAft>
                      </a:pP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Gear of the internal servo drive and torque generator</a:t>
                      </a:r>
                      <a:endPar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tabLst>
                          <a:tab pos="914400" algn="l"/>
                        </a:tabLst>
                      </a:pP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HFUC-5</a:t>
                      </a: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8</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-2A-GR </a:t>
                      </a:r>
                    </a:p>
                  </a:txBody>
                  <a:tcPr marL="23300" marR="23300" marT="0" marB="0" anchor="ctr"/>
                </a:tc>
                <a:tc>
                  <a:txBody>
                    <a:bodyPr/>
                    <a:lstStyle/>
                    <a:p>
                      <a:pPr algn="ctr">
                        <a:lnSpc>
                          <a:spcPct val="100000"/>
                        </a:lnSpc>
                        <a:spcAft>
                          <a:spcPts val="0"/>
                        </a:spcAft>
                        <a:tabLst>
                          <a:tab pos="914400" algn="l"/>
                        </a:tabLst>
                      </a:pP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HFUC-4</a:t>
                      </a: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5</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-2A-GR </a:t>
                      </a:r>
                    </a:p>
                  </a:txBody>
                  <a:tcPr marL="23300" marR="23300" marT="0" marB="0" anchor="ctr"/>
                </a:tc>
                <a:tc>
                  <a:txBody>
                    <a:bodyPr/>
                    <a:lstStyle/>
                    <a:p>
                      <a:pPr algn="ctr">
                        <a:lnSpc>
                          <a:spcPct val="100000"/>
                        </a:lnSpc>
                        <a:spcAft>
                          <a:spcPts val="0"/>
                        </a:spcAft>
                        <a:tabLst>
                          <a:tab pos="914400" algn="l"/>
                        </a:tabLst>
                      </a:pP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a:t>
                      </a: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0-2A-GR </a:t>
                      </a:r>
                    </a:p>
                  </a:txBody>
                  <a:tcPr marL="23300" marR="23300" marT="0" marB="0" anchor="ctr"/>
                </a:tc>
                <a:extLst>
                  <a:ext uri="{0D108BD9-81ED-4DB2-BD59-A6C34878D82A}">
                    <a16:rowId xmlns:a16="http://schemas.microsoft.com/office/drawing/2014/main" val="10004"/>
                  </a:ext>
                </a:extLst>
              </a:tr>
              <a:tr h="271439">
                <a:tc>
                  <a:txBody>
                    <a:bodyPr/>
                    <a:lstStyle/>
                    <a:p>
                      <a:pPr algn="ctr">
                        <a:lnSpc>
                          <a:spcPct val="100000"/>
                        </a:lnSpc>
                        <a:spcAft>
                          <a:spcPts val="0"/>
                        </a:spcAft>
                      </a:pPr>
                      <a:r>
                        <a:rPr lang="en-US" sz="1800" b="1" i="0"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Gear ratio coefficient</a:t>
                      </a:r>
                      <a:endParaRPr lang="ru-RU" sz="1800" b="1" i="0"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pPr>
                      <a:r>
                        <a:rPr lang="ru-RU" sz="1800" b="1" i="0"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120</a:t>
                      </a:r>
                    </a:p>
                  </a:txBody>
                  <a:tcPr marL="23300" marR="23300" marT="0" marB="0" anchor="ctr"/>
                </a:tc>
                <a:tc>
                  <a:txBody>
                    <a:bodyPr/>
                    <a:lstStyle/>
                    <a:p>
                      <a:pPr algn="ctr">
                        <a:lnSpc>
                          <a:spcPct val="100000"/>
                        </a:lnSpc>
                        <a:spcAft>
                          <a:spcPts val="0"/>
                        </a:spcAft>
                      </a:pPr>
                      <a:r>
                        <a:rPr lang="ru-RU" sz="1800" b="1" i="0"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120</a:t>
                      </a:r>
                    </a:p>
                  </a:txBody>
                  <a:tcPr marL="23300" marR="23300" marT="0" marB="0" anchor="ctr"/>
                </a:tc>
                <a:tc>
                  <a:txBody>
                    <a:bodyPr/>
                    <a:lstStyle/>
                    <a:p>
                      <a:pPr algn="ctr">
                        <a:lnSpc>
                          <a:spcPct val="100000"/>
                        </a:lnSpc>
                        <a:spcAft>
                          <a:spcPts val="0"/>
                        </a:spcAft>
                      </a:pPr>
                      <a:r>
                        <a:rPr lang="ru-RU" sz="1800" b="1" i="0"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80</a:t>
                      </a:r>
                    </a:p>
                  </a:txBody>
                  <a:tcPr marL="23300" marR="23300" marT="0" marB="0" anchor="ctr"/>
                </a:tc>
                <a:extLst>
                  <a:ext uri="{0D108BD9-81ED-4DB2-BD59-A6C34878D82A}">
                    <a16:rowId xmlns:a16="http://schemas.microsoft.com/office/drawing/2014/main" val="10005"/>
                  </a:ext>
                </a:extLst>
              </a:tr>
              <a:tr h="2714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Stiffness</a:t>
                      </a:r>
                      <a:r>
                        <a:rPr lang="en-US" sz="1800"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coefficient of gear</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ru-RU" sz="1800"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Nm</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rad</a:t>
                      </a:r>
                      <a:endPar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710000</a:t>
                      </a:r>
                    </a:p>
                  </a:txBody>
                  <a:tcPr marL="23300" marR="23300" marT="0" marB="0" anchor="ctr"/>
                </a:tc>
                <a:tc>
                  <a:txBody>
                    <a:bodyPr/>
                    <a:lstStyle/>
                    <a:p>
                      <a:pPr algn="ctr">
                        <a:lnSpc>
                          <a:spcPct val="100000"/>
                        </a:lnSpc>
                        <a:spcAft>
                          <a:spcPts val="0"/>
                        </a:spcAft>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330000</a:t>
                      </a:r>
                    </a:p>
                  </a:txBody>
                  <a:tcPr marL="23300" marR="23300" marT="0" marB="0" anchor="ctr"/>
                </a:tc>
                <a:tc>
                  <a:txBody>
                    <a:bodyPr/>
                    <a:lstStyle/>
                    <a:p>
                      <a:pPr algn="ctr">
                        <a:lnSpc>
                          <a:spcPct val="100000"/>
                        </a:lnSpc>
                        <a:spcAft>
                          <a:spcPts val="0"/>
                        </a:spcAft>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29000</a:t>
                      </a:r>
                    </a:p>
                  </a:txBody>
                  <a:tcPr marL="23300" marR="23300" marT="0" marB="0" anchor="ctr"/>
                </a:tc>
                <a:extLst>
                  <a:ext uri="{0D108BD9-81ED-4DB2-BD59-A6C34878D82A}">
                    <a16:rowId xmlns:a16="http://schemas.microsoft.com/office/drawing/2014/main" val="10006"/>
                  </a:ext>
                </a:extLst>
              </a:tr>
              <a:tr h="2714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Backlash</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arc</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min</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23300" marR="23300" marT="0" marB="0" anchor="ctr"/>
                </a:tc>
                <a:tc>
                  <a:txBody>
                    <a:bodyPr/>
                    <a:lstStyle/>
                    <a:p>
                      <a:pPr algn="ctr">
                        <a:lnSpc>
                          <a:spcPct val="100000"/>
                        </a:lnSpc>
                        <a:spcAft>
                          <a:spcPts val="0"/>
                        </a:spcAft>
                      </a:pP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pP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pP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8"/>
                  </a:ext>
                </a:extLst>
              </a:tr>
              <a:tr h="2714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PWM frequency</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kHz</a:t>
                      </a:r>
                      <a:endPar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16</a:t>
                      </a:r>
                    </a:p>
                  </a:txBody>
                  <a:tcPr marL="23300" marR="23300" marT="0" marB="0" anchor="ctr"/>
                </a:tc>
                <a:tc>
                  <a:txBody>
                    <a:bodyPr/>
                    <a:lstStyle/>
                    <a:p>
                      <a:pPr algn="ctr">
                        <a:lnSpc>
                          <a:spcPct val="100000"/>
                        </a:lnSpc>
                        <a:spcAft>
                          <a:spcPts val="0"/>
                        </a:spcAft>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16</a:t>
                      </a:r>
                    </a:p>
                  </a:txBody>
                  <a:tcPr marL="23300" marR="23300" marT="0" marB="0" anchor="ctr"/>
                </a:tc>
                <a:tc>
                  <a:txBody>
                    <a:bodyPr/>
                    <a:lstStyle/>
                    <a:p>
                      <a:pPr algn="ctr">
                        <a:lnSpc>
                          <a:spcPct val="100000"/>
                        </a:lnSpc>
                        <a:spcAft>
                          <a:spcPts val="0"/>
                        </a:spcAft>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16</a:t>
                      </a:r>
                    </a:p>
                  </a:txBody>
                  <a:tcPr marL="23300" marR="23300" marT="0" marB="0" anchor="ctr"/>
                </a:tc>
                <a:extLst>
                  <a:ext uri="{0D108BD9-81ED-4DB2-BD59-A6C34878D82A}">
                    <a16:rowId xmlns:a16="http://schemas.microsoft.com/office/drawing/2014/main" val="10009"/>
                  </a:ext>
                </a:extLst>
              </a:tr>
              <a:tr h="2714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Resolver resolution </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on motor shaft</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ru-RU" sz="1800" b="1" u="sng"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discrete</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rev</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23300" marR="23300" marT="0" marB="0" anchor="ctr"/>
                </a:tc>
                <a:tc>
                  <a:txBody>
                    <a:bodyPr/>
                    <a:lstStyle/>
                    <a:p>
                      <a:pPr algn="ctr">
                        <a:lnSpc>
                          <a:spcPct val="100000"/>
                        </a:lnSpc>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2047 </a:t>
                      </a:r>
                    </a:p>
                  </a:txBody>
                  <a:tcPr marL="23300" marR="23300" marT="0" marB="0" anchor="ctr"/>
                </a:tc>
                <a:tc>
                  <a:txBody>
                    <a:bodyPr/>
                    <a:lstStyle/>
                    <a:p>
                      <a:pPr algn="ctr">
                        <a:lnSpc>
                          <a:spcPct val="100000"/>
                        </a:lnSpc>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2047 </a:t>
                      </a:r>
                    </a:p>
                  </a:txBody>
                  <a:tcPr marL="23300" marR="23300" marT="0" marB="0" anchor="ctr"/>
                </a:tc>
                <a:tc>
                  <a:txBody>
                    <a:bodyPr/>
                    <a:lstStyle/>
                    <a:p>
                      <a:pPr algn="ctr">
                        <a:lnSpc>
                          <a:spcPct val="100000"/>
                        </a:lnSpc>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2047 </a:t>
                      </a:r>
                    </a:p>
                  </a:txBody>
                  <a:tcPr marL="23300" marR="23300" marT="0" marB="0" anchor="ctr"/>
                </a:tc>
                <a:extLst>
                  <a:ext uri="{0D108BD9-81ED-4DB2-BD59-A6C34878D82A}">
                    <a16:rowId xmlns:a16="http://schemas.microsoft.com/office/drawing/2014/main" val="10011"/>
                  </a:ext>
                </a:extLst>
              </a:tr>
              <a:tr h="289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Encoder resolution </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on link shaft</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ru-RU" sz="1800" b="1" u="sng"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discrete</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rev</a:t>
                      </a: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23300" marR="23300" marT="0" marB="0" anchor="ctr"/>
                </a:tc>
                <a:tc>
                  <a:txBody>
                    <a:bodyPr/>
                    <a:lstStyle/>
                    <a:p>
                      <a:pPr algn="ctr">
                        <a:lnSpc>
                          <a:spcPct val="100000"/>
                        </a:lnSpc>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250000 </a:t>
                      </a:r>
                    </a:p>
                  </a:txBody>
                  <a:tcPr marL="23300" marR="23300" marT="0" marB="0" anchor="ctr"/>
                </a:tc>
                <a:tc>
                  <a:txBody>
                    <a:bodyPr/>
                    <a:lstStyle/>
                    <a:p>
                      <a:pPr algn="ctr">
                        <a:lnSpc>
                          <a:spcPct val="100000"/>
                        </a:lnSpc>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250000 </a:t>
                      </a:r>
                    </a:p>
                  </a:txBody>
                  <a:tcPr marL="23300" marR="23300" marT="0" marB="0" anchor="ctr"/>
                </a:tc>
                <a:tc>
                  <a:txBody>
                    <a:bodyPr/>
                    <a:lstStyle/>
                    <a:p>
                      <a:pPr algn="ctr">
                        <a:lnSpc>
                          <a:spcPct val="100000"/>
                        </a:lnSpc>
                      </a:pPr>
                      <a:r>
                        <a:rPr lang="ru-RU" sz="1800" b="1" u="sng"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250000 </a:t>
                      </a:r>
                    </a:p>
                  </a:txBody>
                  <a:tcPr marL="23300" marR="23300" marT="0" marB="0" anchor="ctr"/>
                </a:tc>
                <a:extLst>
                  <a:ext uri="{0D108BD9-81ED-4DB2-BD59-A6C34878D82A}">
                    <a16:rowId xmlns:a16="http://schemas.microsoft.com/office/drawing/2014/main" val="10012"/>
                  </a:ext>
                </a:extLst>
              </a:tr>
              <a:tr h="2714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Torque of the torque generator, Nm</a:t>
                      </a:r>
                      <a:endPar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20.7</a:t>
                      </a:r>
                    </a:p>
                  </a:txBody>
                  <a:tcPr marL="23300" marR="23300" marT="0" marB="0" anchor="ctr"/>
                </a:tc>
                <a:tc>
                  <a:txBody>
                    <a:bodyPr/>
                    <a:lstStyle/>
                    <a:p>
                      <a:pPr algn="ctr">
                        <a:lnSpc>
                          <a:spcPct val="100000"/>
                        </a:lnSpc>
                        <a:spcAft>
                          <a:spcPts val="0"/>
                        </a:spcAft>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9.6</a:t>
                      </a:r>
                    </a:p>
                  </a:txBody>
                  <a:tcPr marL="23300" marR="23300" marT="0" marB="0" anchor="ctr"/>
                </a:tc>
                <a:tc>
                  <a:txBody>
                    <a:bodyPr/>
                    <a:lstStyle/>
                    <a:p>
                      <a:pPr algn="ctr">
                        <a:lnSpc>
                          <a:spcPct val="100000"/>
                        </a:lnSpc>
                        <a:spcAft>
                          <a:spcPts val="0"/>
                        </a:spcAft>
                      </a:pP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0</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8</a:t>
                      </a:r>
                      <a:endPar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3"/>
                  </a:ext>
                </a:extLst>
              </a:tr>
            </a:tbl>
          </a:graphicData>
        </a:graphic>
      </p:graphicFrame>
      <p:sp>
        <p:nvSpPr>
          <p:cNvPr id="7" name="Textfeld 4"/>
          <p:cNvSpPr txBox="1"/>
          <p:nvPr/>
        </p:nvSpPr>
        <p:spPr>
          <a:xfrm>
            <a:off x="0" y="-22370"/>
            <a:ext cx="12192000" cy="523220"/>
          </a:xfrm>
          <a:prstGeom prst="rect">
            <a:avLst/>
          </a:prstGeom>
          <a:noFill/>
        </p:spPr>
        <p:txBody>
          <a:bodyPr wrap="square" rtlCol="0">
            <a:spAutoFit/>
          </a:bodyPr>
          <a:lstStyle/>
          <a:p>
            <a:pPr algn="ctr"/>
            <a:r>
              <a:rPr lang="en-US" sz="2800" b="1" u="sng" dirty="0">
                <a:latin typeface="Times New Roman" panose="02020603050405020304" pitchFamily="18" charset="0"/>
                <a:ea typeface="SimSun" panose="02010600030101010101" pitchFamily="2" charset="-122"/>
              </a:rPr>
              <a:t>Parameters of dual-motor drives of manipulator links</a:t>
            </a:r>
            <a:endParaRPr lang="de-DE" sz="2800" b="1" u="sng" dirty="0">
              <a:latin typeface="Times New Roman" panose="02020603050405020304" pitchFamily="18" charset="0"/>
              <a:ea typeface="SimSun" panose="02010600030101010101" pitchFamily="2" charset="-122"/>
            </a:endParaRPr>
          </a:p>
        </p:txBody>
      </p:sp>
      <p:graphicFrame>
        <p:nvGraphicFramePr>
          <p:cNvPr id="8" name="Таблица 7"/>
          <p:cNvGraphicFramePr>
            <a:graphicFrameLocks noGrp="1"/>
          </p:cNvGraphicFramePr>
          <p:nvPr>
            <p:extLst>
              <p:ext uri="{D42A27DB-BD31-4B8C-83A1-F6EECF244321}">
                <p14:modId xmlns:p14="http://schemas.microsoft.com/office/powerpoint/2010/main" val="2501772425"/>
              </p:ext>
            </p:extLst>
          </p:nvPr>
        </p:nvGraphicFramePr>
        <p:xfrm>
          <a:off x="463725" y="5221223"/>
          <a:ext cx="11264546" cy="1490421"/>
        </p:xfrm>
        <a:graphic>
          <a:graphicData uri="http://schemas.openxmlformats.org/drawingml/2006/table">
            <a:tbl>
              <a:tblPr firstRow="1" bandRow="1">
                <a:tableStyleId>{5C22544A-7EE6-4342-B048-85BDC9FD1C3A}</a:tableStyleId>
              </a:tblPr>
              <a:tblGrid>
                <a:gridCol w="4218003">
                  <a:extLst>
                    <a:ext uri="{9D8B030D-6E8A-4147-A177-3AD203B41FA5}">
                      <a16:colId xmlns:a16="http://schemas.microsoft.com/office/drawing/2014/main" val="20000"/>
                    </a:ext>
                  </a:extLst>
                </a:gridCol>
                <a:gridCol w="2843784">
                  <a:extLst>
                    <a:ext uri="{9D8B030D-6E8A-4147-A177-3AD203B41FA5}">
                      <a16:colId xmlns:a16="http://schemas.microsoft.com/office/drawing/2014/main" val="20001"/>
                    </a:ext>
                  </a:extLst>
                </a:gridCol>
                <a:gridCol w="2093976">
                  <a:extLst>
                    <a:ext uri="{9D8B030D-6E8A-4147-A177-3AD203B41FA5}">
                      <a16:colId xmlns:a16="http://schemas.microsoft.com/office/drawing/2014/main" val="20003"/>
                    </a:ext>
                  </a:extLst>
                </a:gridCol>
                <a:gridCol w="2108783">
                  <a:extLst>
                    <a:ext uri="{9D8B030D-6E8A-4147-A177-3AD203B41FA5}">
                      <a16:colId xmlns:a16="http://schemas.microsoft.com/office/drawing/2014/main" val="20004"/>
                    </a:ext>
                  </a:extLst>
                </a:gridCol>
              </a:tblGrid>
              <a:tr h="393141">
                <a:tc>
                  <a:txBody>
                    <a:bodyPr/>
                    <a:lstStyle/>
                    <a:p>
                      <a:pPr marL="0" algn="ctr" defTabSz="914400" rtl="0" eaLnBrk="1" latinLnBrk="0" hangingPunct="1">
                        <a:lnSpc>
                          <a:spcPct val="100000"/>
                        </a:lnSpc>
                      </a:pPr>
                      <a:r>
                        <a:rPr lang="en-US" sz="1800" b="1" kern="1200" dirty="0">
                          <a:solidFill>
                            <a:schemeClr val="lt1"/>
                          </a:solidFill>
                          <a:latin typeface="Times New Roman" panose="02020603050405020304" pitchFamily="18" charset="0"/>
                          <a:ea typeface="+mn-ea"/>
                          <a:cs typeface="Times New Roman" panose="02020603050405020304" pitchFamily="18" charset="0"/>
                        </a:rPr>
                        <a:t>Parameters of drive </a:t>
                      </a:r>
                      <a:r>
                        <a:rPr lang="en-US" sz="1800" b="1" u="sng" kern="1200" dirty="0">
                          <a:solidFill>
                            <a:schemeClr val="lt1"/>
                          </a:solidFill>
                          <a:latin typeface="Times New Roman" panose="02020603050405020304" pitchFamily="18" charset="0"/>
                          <a:ea typeface="+mn-ea"/>
                          <a:cs typeface="Times New Roman" panose="02020603050405020304" pitchFamily="18" charset="0"/>
                        </a:rPr>
                        <a:t>with one motor</a:t>
                      </a:r>
                      <a:endParaRPr lang="ru-RU" sz="1800" b="1" u="sng" kern="1200" dirty="0">
                        <a:solidFill>
                          <a:schemeClr val="lt1"/>
                        </a:solidFill>
                        <a:latin typeface="Times New Roman" panose="02020603050405020304" pitchFamily="18" charset="0"/>
                        <a:ea typeface="+mn-ea"/>
                        <a:cs typeface="Times New Roman" panose="02020603050405020304" pitchFamily="18" charset="0"/>
                      </a:endParaRPr>
                    </a:p>
                  </a:txBody>
                  <a:tcPr marL="31066" marR="31066" marT="15534" marB="15534" anchor="ctr"/>
                </a:tc>
                <a:tc>
                  <a:txBody>
                    <a:bodyPr/>
                    <a:lstStyle/>
                    <a:p>
                      <a:pPr algn="ctr"/>
                      <a:r>
                        <a:rPr lang="en-US" sz="1800" u="sng" dirty="0">
                          <a:latin typeface="Times New Roman" panose="02020603050405020304" pitchFamily="18" charset="0"/>
                          <a:ea typeface="Calibri" panose="020F0502020204030204" pitchFamily="34" charset="0"/>
                          <a:cs typeface="Times New Roman" panose="02020603050405020304" pitchFamily="18" charset="0"/>
                        </a:rPr>
                        <a:t>column</a:t>
                      </a:r>
                      <a:r>
                        <a:rPr lang="ru-RU" sz="1800" u="sng" dirty="0">
                          <a:latin typeface="Times New Roman" panose="02020603050405020304" pitchFamily="18" charset="0"/>
                          <a:ea typeface="Calibri" panose="020F0502020204030204" pitchFamily="34" charset="0"/>
                          <a:cs typeface="Times New Roman" panose="02020603050405020304" pitchFamily="18" charset="0"/>
                        </a:rPr>
                        <a:t>,</a:t>
                      </a:r>
                      <a:r>
                        <a:rPr lang="ru-RU" sz="1800" dirty="0">
                          <a:latin typeface="Times New Roman" panose="02020603050405020304" pitchFamily="18" charset="0"/>
                          <a:cs typeface="Times New Roman" panose="02020603050405020304" pitchFamily="18" charset="0"/>
                        </a:rPr>
                        <a:t> </a:t>
                      </a:r>
                      <a:r>
                        <a:rPr lang="ru-RU" sz="1800" u="sng" dirty="0">
                          <a:latin typeface="Times New Roman" panose="02020603050405020304" pitchFamily="18" charset="0"/>
                          <a:ea typeface="Calibri" panose="020F0502020204030204" pitchFamily="34" charset="0"/>
                          <a:cs typeface="Times New Roman" panose="02020603050405020304" pitchFamily="18" charset="0"/>
                        </a:rPr>
                        <a:t>«</a:t>
                      </a:r>
                      <a:r>
                        <a:rPr lang="en-US" sz="1800" u="sng" dirty="0">
                          <a:latin typeface="Times New Roman" panose="02020603050405020304" pitchFamily="18" charset="0"/>
                          <a:ea typeface="Calibri" panose="020F0502020204030204" pitchFamily="34" charset="0"/>
                          <a:cs typeface="Times New Roman" panose="02020603050405020304" pitchFamily="18" charset="0"/>
                        </a:rPr>
                        <a:t>shoulder</a:t>
                      </a:r>
                      <a:r>
                        <a:rPr lang="ru-RU" sz="1800" u="sng" dirty="0">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latin typeface="Times New Roman" panose="02020603050405020304" pitchFamily="18" charset="0"/>
                          <a:ea typeface="Calibri" panose="020F0502020204030204" pitchFamily="34" charset="0"/>
                          <a:cs typeface="Times New Roman" panose="02020603050405020304" pitchFamily="18" charset="0"/>
                        </a:rPr>
                        <a:t>link</a:t>
                      </a:r>
                      <a:endParaRPr lang="ru-RU" sz="1800" dirty="0">
                        <a:latin typeface="Times New Roman" panose="02020603050405020304" pitchFamily="18" charset="0"/>
                        <a:cs typeface="Times New Roman" panose="02020603050405020304" pitchFamily="18" charset="0"/>
                      </a:endParaRPr>
                    </a:p>
                  </a:txBody>
                  <a:tcPr marL="31066" marR="31066" marT="15534" marB="1553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b="1" kern="1200" dirty="0">
                          <a:solidFill>
                            <a:schemeClr val="lt1"/>
                          </a:solidFill>
                          <a:latin typeface="Times New Roman" panose="02020603050405020304" pitchFamily="18" charset="0"/>
                          <a:ea typeface="+mn-ea"/>
                          <a:cs typeface="Times New Roman" panose="02020603050405020304" pitchFamily="18" charset="0"/>
                        </a:rPr>
                        <a:t>«</a:t>
                      </a:r>
                      <a:r>
                        <a:rPr lang="en-US" sz="1800" b="1" kern="1200" dirty="0">
                          <a:solidFill>
                            <a:schemeClr val="lt1"/>
                          </a:solidFill>
                          <a:latin typeface="Times New Roman" panose="02020603050405020304" pitchFamily="18" charset="0"/>
                          <a:ea typeface="+mn-ea"/>
                          <a:cs typeface="Times New Roman" panose="02020603050405020304" pitchFamily="18" charset="0"/>
                        </a:rPr>
                        <a:t>elbow</a:t>
                      </a:r>
                      <a:r>
                        <a:rPr lang="ru-RU" sz="1800" b="1" kern="1200" dirty="0">
                          <a:solidFill>
                            <a:schemeClr val="lt1"/>
                          </a:solidFill>
                          <a:latin typeface="Times New Roman" panose="02020603050405020304" pitchFamily="18" charset="0"/>
                          <a:ea typeface="+mn-ea"/>
                          <a:cs typeface="Times New Roman" panose="02020603050405020304" pitchFamily="18" charset="0"/>
                        </a:rPr>
                        <a:t>» </a:t>
                      </a:r>
                      <a:r>
                        <a:rPr lang="en-US" sz="1800" b="1" kern="1200" dirty="0">
                          <a:solidFill>
                            <a:schemeClr val="lt1"/>
                          </a:solidFill>
                          <a:latin typeface="Times New Roman" panose="02020603050405020304" pitchFamily="18" charset="0"/>
                          <a:ea typeface="+mn-ea"/>
                          <a:cs typeface="Times New Roman" panose="02020603050405020304" pitchFamily="18" charset="0"/>
                        </a:rPr>
                        <a:t>link</a:t>
                      </a:r>
                      <a:endParaRPr lang="ru-RU" sz="1800" b="1" kern="1200" dirty="0">
                        <a:solidFill>
                          <a:schemeClr val="lt1"/>
                        </a:solidFill>
                        <a:latin typeface="Times New Roman" panose="02020603050405020304" pitchFamily="18" charset="0"/>
                        <a:ea typeface="+mn-ea"/>
                        <a:cs typeface="Times New Roman" panose="02020603050405020304" pitchFamily="18" charset="0"/>
                      </a:endParaRPr>
                    </a:p>
                  </a:txBody>
                  <a:tcPr marL="31066" marR="31066" marT="15534" marB="1553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b="1" kern="1200" dirty="0">
                          <a:solidFill>
                            <a:schemeClr val="lt1"/>
                          </a:solidFill>
                          <a:latin typeface="Times New Roman" panose="02020603050405020304" pitchFamily="18" charset="0"/>
                          <a:ea typeface="+mn-ea"/>
                          <a:cs typeface="Times New Roman" panose="02020603050405020304" pitchFamily="18" charset="0"/>
                        </a:rPr>
                        <a:t>«</a:t>
                      </a:r>
                      <a:r>
                        <a:rPr lang="en-US" sz="1800" b="1" kern="1200" dirty="0">
                          <a:solidFill>
                            <a:schemeClr val="lt1"/>
                          </a:solidFill>
                          <a:latin typeface="Times New Roman" panose="02020603050405020304" pitchFamily="18" charset="0"/>
                          <a:ea typeface="+mn-ea"/>
                          <a:cs typeface="Times New Roman" panose="02020603050405020304" pitchFamily="18" charset="0"/>
                        </a:rPr>
                        <a:t>hand</a:t>
                      </a:r>
                      <a:r>
                        <a:rPr lang="ru-RU" sz="1800" b="1" kern="1200" dirty="0">
                          <a:solidFill>
                            <a:schemeClr val="lt1"/>
                          </a:solidFill>
                          <a:latin typeface="Times New Roman" panose="02020603050405020304" pitchFamily="18" charset="0"/>
                          <a:ea typeface="+mn-ea"/>
                          <a:cs typeface="Times New Roman" panose="02020603050405020304" pitchFamily="18" charset="0"/>
                        </a:rPr>
                        <a:t>» </a:t>
                      </a:r>
                      <a:r>
                        <a:rPr lang="en-US" sz="1800" b="1" kern="1200" dirty="0">
                          <a:solidFill>
                            <a:schemeClr val="lt1"/>
                          </a:solidFill>
                          <a:latin typeface="Times New Roman" panose="02020603050405020304" pitchFamily="18" charset="0"/>
                          <a:ea typeface="+mn-ea"/>
                          <a:cs typeface="Times New Roman" panose="02020603050405020304" pitchFamily="18" charset="0"/>
                        </a:rPr>
                        <a:t>link</a:t>
                      </a:r>
                      <a:endParaRPr lang="ru-RU" sz="1800" b="1" kern="1200" dirty="0">
                        <a:solidFill>
                          <a:schemeClr val="lt1"/>
                        </a:solidFill>
                        <a:latin typeface="Times New Roman" panose="02020603050405020304" pitchFamily="18" charset="0"/>
                        <a:ea typeface="+mn-ea"/>
                        <a:cs typeface="Times New Roman" panose="02020603050405020304" pitchFamily="18" charset="0"/>
                      </a:endParaRPr>
                    </a:p>
                  </a:txBody>
                  <a:tcPr marL="31066" marR="31066" marT="15534" marB="15534" anchor="ctr"/>
                </a:tc>
                <a:extLst>
                  <a:ext uri="{0D108BD9-81ED-4DB2-BD59-A6C34878D82A}">
                    <a16:rowId xmlns:a16="http://schemas.microsoft.com/office/drawing/2014/main" val="10000"/>
                  </a:ext>
                </a:extLst>
              </a:tr>
              <a:tr h="353146">
                <a:tc>
                  <a:txBody>
                    <a:bodyPr/>
                    <a:lstStyle/>
                    <a:p>
                      <a:pPr algn="ctr">
                        <a:lnSpc>
                          <a:spcPct val="100000"/>
                        </a:lnSpc>
                        <a:spcAft>
                          <a:spcPts val="0"/>
                        </a:spcAft>
                      </a:pP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Motor of the internal servo drive</a:t>
                      </a:r>
                      <a:endPar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tabLst>
                          <a:tab pos="914400" algn="l"/>
                        </a:tabLst>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44.SM.203-34B5 </a:t>
                      </a:r>
                    </a:p>
                  </a:txBody>
                  <a:tcPr marL="23300" marR="23300" marT="0" marB="0" anchor="ctr"/>
                </a:tc>
                <a:tc>
                  <a:txBody>
                    <a:bodyPr/>
                    <a:lstStyle/>
                    <a:p>
                      <a:pPr algn="ctr">
                        <a:lnSpc>
                          <a:spcPct val="100000"/>
                        </a:lnSpc>
                        <a:spcAft>
                          <a:spcPts val="0"/>
                        </a:spcAft>
                        <a:tabLst>
                          <a:tab pos="914400" algn="l"/>
                        </a:tabLst>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44.SM.203-34B5 </a:t>
                      </a:r>
                    </a:p>
                  </a:txBody>
                  <a:tcPr marL="23300" marR="233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914400" algn="l"/>
                        </a:tabLst>
                        <a:defRPr/>
                      </a:pP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33.SM.203-34B5 </a:t>
                      </a:r>
                    </a:p>
                  </a:txBody>
                  <a:tcPr marL="23300" marR="23300" marT="0" marB="0" anchor="ctr"/>
                </a:tc>
                <a:extLst>
                  <a:ext uri="{0D108BD9-81ED-4DB2-BD59-A6C34878D82A}">
                    <a16:rowId xmlns:a16="http://schemas.microsoft.com/office/drawing/2014/main" val="10002"/>
                  </a:ext>
                </a:extLst>
              </a:tr>
              <a:tr h="353146">
                <a:tc>
                  <a:txBody>
                    <a:bodyPr/>
                    <a:lstStyle/>
                    <a:p>
                      <a:pPr algn="ctr">
                        <a:lnSpc>
                          <a:spcPct val="100000"/>
                        </a:lnSpc>
                        <a:spcAft>
                          <a:spcPts val="0"/>
                        </a:spcAft>
                      </a:pP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Gear of the internal servo drive</a:t>
                      </a:r>
                      <a:endPar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0000"/>
                        </a:lnSpc>
                        <a:spcAft>
                          <a:spcPts val="0"/>
                        </a:spcAft>
                        <a:tabLst>
                          <a:tab pos="914400" algn="l"/>
                        </a:tabLst>
                      </a:pP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HFUC-58-2A-GR </a:t>
                      </a:r>
                    </a:p>
                  </a:txBody>
                  <a:tcPr marL="23300" marR="23300" marT="0" marB="0" anchor="ctr"/>
                </a:tc>
                <a:tc>
                  <a:txBody>
                    <a:bodyPr/>
                    <a:lstStyle/>
                    <a:p>
                      <a:pPr algn="ctr">
                        <a:lnSpc>
                          <a:spcPct val="100000"/>
                        </a:lnSpc>
                        <a:spcAft>
                          <a:spcPts val="0"/>
                        </a:spcAft>
                        <a:tabLst>
                          <a:tab pos="914400" algn="l"/>
                        </a:tabLst>
                      </a:pP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HFUC-40-2A-GR </a:t>
                      </a:r>
                    </a:p>
                  </a:txBody>
                  <a:tcPr marL="23300" marR="233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914400" algn="l"/>
                        </a:tabLst>
                        <a:defRPr/>
                      </a:pP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8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a:t>
                      </a:r>
                      <a:r>
                        <a:rPr lang="en-US"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a:t>
                      </a:r>
                      <a:r>
                        <a:rPr lang="ru-RU" sz="18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0-2A-GR </a:t>
                      </a:r>
                    </a:p>
                  </a:txBody>
                  <a:tcPr marL="23300" marR="23300" marT="0" marB="0" anchor="ctr"/>
                </a:tc>
                <a:extLst>
                  <a:ext uri="{0D108BD9-81ED-4DB2-BD59-A6C34878D82A}">
                    <a16:rowId xmlns:a16="http://schemas.microsoft.com/office/drawing/2014/main" val="10004"/>
                  </a:ext>
                </a:extLst>
              </a:tr>
            </a:tbl>
          </a:graphicData>
        </a:graphic>
      </p:graphicFrame>
      <p:sp>
        <p:nvSpPr>
          <p:cNvPr id="9" name="Textfeld 4"/>
          <p:cNvSpPr txBox="1"/>
          <p:nvPr/>
        </p:nvSpPr>
        <p:spPr>
          <a:xfrm>
            <a:off x="-1" y="4784025"/>
            <a:ext cx="12192000" cy="523220"/>
          </a:xfrm>
          <a:prstGeom prst="rect">
            <a:avLst/>
          </a:prstGeom>
          <a:noFill/>
        </p:spPr>
        <p:txBody>
          <a:bodyPr wrap="square" rtlCol="0">
            <a:spAutoFit/>
          </a:bodyPr>
          <a:lstStyle/>
          <a:p>
            <a:pPr algn="ctr"/>
            <a:r>
              <a:rPr lang="en-US" sz="2800" b="1" u="sng" dirty="0">
                <a:latin typeface="Times New Roman" panose="02020603050405020304" pitchFamily="18" charset="0"/>
                <a:ea typeface="SimSun" panose="02010600030101010101" pitchFamily="2" charset="-122"/>
              </a:rPr>
              <a:t>Parameters of drives with one motor of manipulator links </a:t>
            </a:r>
            <a:endParaRPr lang="de-DE" sz="2800" b="1" u="sng"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054592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2">
            <a:extLst>
              <a:ext uri="{FF2B5EF4-FFF2-40B4-BE49-F238E27FC236}">
                <a16:creationId xmlns:a16="http://schemas.microsoft.com/office/drawing/2014/main" id="{B56D3AEF-6CD2-4880-9A1A-960FDDE12E32}"/>
              </a:ext>
            </a:extLst>
          </p:cNvPr>
          <p:cNvGraphicFramePr>
            <a:graphicFrameLocks noChangeAspect="1"/>
          </p:cNvGraphicFramePr>
          <p:nvPr>
            <p:extLst>
              <p:ext uri="{D42A27DB-BD31-4B8C-83A1-F6EECF244321}">
                <p14:modId xmlns:p14="http://schemas.microsoft.com/office/powerpoint/2010/main" val="3758224300"/>
              </p:ext>
            </p:extLst>
          </p:nvPr>
        </p:nvGraphicFramePr>
        <p:xfrm>
          <a:off x="3960813" y="3211513"/>
          <a:ext cx="3681412" cy="866775"/>
        </p:xfrm>
        <a:graphic>
          <a:graphicData uri="http://schemas.openxmlformats.org/presentationml/2006/ole">
            <mc:AlternateContent xmlns:mc="http://schemas.openxmlformats.org/markup-compatibility/2006">
              <mc:Choice xmlns:v="urn:schemas-microsoft-com:vml" Requires="v">
                <p:oleObj spid="_x0000_s4222" name="Уравнение" r:id="rId3" imgW="952200" imgH="228600" progId="Equation.3">
                  <p:embed/>
                </p:oleObj>
              </mc:Choice>
              <mc:Fallback>
                <p:oleObj name="Уравнение" r:id="rId3" imgW="952200" imgH="228600" progId="Equation.3">
                  <p:embed/>
                  <p:pic>
                    <p:nvPicPr>
                      <p:cNvPr id="5" name="Объект 2">
                        <a:extLst>
                          <a:ext uri="{FF2B5EF4-FFF2-40B4-BE49-F238E27FC236}">
                            <a16:creationId xmlns:a16="http://schemas.microsoft.com/office/drawing/2014/main" id="{B56D3AEF-6CD2-4880-9A1A-960FDDE12E32}"/>
                          </a:ext>
                        </a:extLst>
                      </p:cNvPr>
                      <p:cNvPicPr>
                        <a:picLocks noChangeAspect="1" noChangeArrowheads="1"/>
                      </p:cNvPicPr>
                      <p:nvPr/>
                    </p:nvPicPr>
                    <p:blipFill>
                      <a:blip r:embed="rId4"/>
                      <a:srcRect/>
                      <a:stretch>
                        <a:fillRect/>
                      </a:stretch>
                    </p:blipFill>
                    <p:spPr bwMode="auto">
                      <a:xfrm>
                        <a:off x="3960813" y="3211513"/>
                        <a:ext cx="3681412" cy="866775"/>
                      </a:xfrm>
                      <a:prstGeom prst="rect">
                        <a:avLst/>
                      </a:prstGeom>
                      <a:noFill/>
                    </p:spPr>
                  </p:pic>
                </p:oleObj>
              </mc:Fallback>
            </mc:AlternateContent>
          </a:graphicData>
        </a:graphic>
      </p:graphicFrame>
      <p:sp>
        <p:nvSpPr>
          <p:cNvPr id="4" name="Прямоугольник 3"/>
          <p:cNvSpPr/>
          <p:nvPr/>
        </p:nvSpPr>
        <p:spPr>
          <a:xfrm>
            <a:off x="3004144" y="910765"/>
            <a:ext cx="5968946" cy="400110"/>
          </a:xfrm>
          <a:prstGeom prst="rect">
            <a:avLst/>
          </a:prstGeom>
        </p:spPr>
        <p:txBody>
          <a:bodyPr wrap="square">
            <a:spAutoFit/>
          </a:bodyPr>
          <a:lstStyle/>
          <a:p>
            <a:r>
              <a:rPr lang="ru-RU" sz="2000" dirty="0">
                <a:latin typeface="Times New Roman" panose="02020603050405020304" pitchFamily="18" charset="0"/>
                <a:ea typeface="Calibri" panose="020F0502020204030204" pitchFamily="34" charset="0"/>
              </a:rPr>
              <a:t>– </a:t>
            </a:r>
            <a:r>
              <a:rPr lang="en-US" sz="2000" dirty="0">
                <a:latin typeface="Times New Roman" panose="02020603050405020304" pitchFamily="18" charset="0"/>
                <a:ea typeface="Calibri" panose="020F0502020204030204" pitchFamily="34" charset="0"/>
              </a:rPr>
              <a:t>deviations</a:t>
            </a:r>
            <a:r>
              <a:rPr lang="ru-RU" sz="2000" dirty="0">
                <a:latin typeface="Times New Roman" panose="02020603050405020304" pitchFamily="18" charset="0"/>
                <a:ea typeface="Calibri" panose="020F0502020204030204" pitchFamily="34" charset="0"/>
              </a:rPr>
              <a:t>, </a:t>
            </a:r>
            <a:r>
              <a:rPr lang="en-US" sz="2000" dirty="0">
                <a:latin typeface="Times New Roman" panose="02020603050405020304" pitchFamily="18" charset="0"/>
                <a:ea typeface="Calibri" panose="020F0502020204030204" pitchFamily="34" charset="0"/>
              </a:rPr>
              <a:t>caused by dynamics of drive</a:t>
            </a:r>
            <a:endParaRPr lang="ru-RU" sz="2000" dirty="0"/>
          </a:p>
        </p:txBody>
      </p:sp>
      <p:sp>
        <p:nvSpPr>
          <p:cNvPr id="10" name="Прямоугольник 9"/>
          <p:cNvSpPr/>
          <p:nvPr/>
        </p:nvSpPr>
        <p:spPr>
          <a:xfrm>
            <a:off x="2839584" y="285958"/>
            <a:ext cx="4656772" cy="400110"/>
          </a:xfrm>
          <a:prstGeom prst="rect">
            <a:avLst/>
          </a:prstGeom>
        </p:spPr>
        <p:txBody>
          <a:bodyPr wrap="square">
            <a:spAutoFit/>
          </a:bodyPr>
          <a:lstStyle/>
          <a:p>
            <a:pPr algn="r"/>
            <a:r>
              <a:rPr lang="ru-RU" sz="2000" dirty="0">
                <a:latin typeface="Times New Roman" panose="02020603050405020304" pitchFamily="18" charset="0"/>
                <a:ea typeface="Calibri" panose="020F0502020204030204" pitchFamily="34" charset="0"/>
              </a:rPr>
              <a:t> – </a:t>
            </a:r>
            <a:r>
              <a:rPr lang="en-US" sz="2000" dirty="0">
                <a:latin typeface="Times New Roman" panose="02020603050405020304" pitchFamily="18" charset="0"/>
                <a:ea typeface="Calibri" panose="020F0502020204030204" pitchFamily="34" charset="0"/>
              </a:rPr>
              <a:t>summary</a:t>
            </a:r>
            <a:r>
              <a:rPr lang="de-DE" sz="2000" dirty="0">
                <a:latin typeface="Times New Roman" panose="02020603050405020304" pitchFamily="18" charset="0"/>
                <a:ea typeface="Calibri" panose="020F0502020204030204" pitchFamily="34" charset="0"/>
              </a:rPr>
              <a:t> radial </a:t>
            </a:r>
            <a:r>
              <a:rPr lang="en-US" sz="2000" dirty="0">
                <a:latin typeface="Times New Roman" panose="02020603050405020304" pitchFamily="18" charset="0"/>
                <a:ea typeface="Calibri" panose="020F0502020204030204" pitchFamily="34" charset="0"/>
              </a:rPr>
              <a:t>deviation</a:t>
            </a:r>
            <a:r>
              <a:rPr lang="de-DE" sz="2000" dirty="0">
                <a:latin typeface="Times New Roman" panose="02020603050405020304" pitchFamily="18" charset="0"/>
                <a:ea typeface="Calibri" panose="020F0502020204030204" pitchFamily="34" charset="0"/>
              </a:rPr>
              <a:t> </a:t>
            </a:r>
            <a:r>
              <a:rPr lang="en-US" sz="2000" dirty="0">
                <a:latin typeface="Times New Roman" panose="02020603050405020304" pitchFamily="18" charset="0"/>
                <a:ea typeface="Calibri" panose="020F0502020204030204" pitchFamily="34" charset="0"/>
              </a:rPr>
              <a:t>of</a:t>
            </a:r>
            <a:r>
              <a:rPr lang="de-DE" sz="2000" dirty="0">
                <a:latin typeface="Times New Roman" panose="02020603050405020304" pitchFamily="18" charset="0"/>
                <a:ea typeface="Calibri" panose="020F0502020204030204" pitchFamily="34" charset="0"/>
              </a:rPr>
              <a:t> </a:t>
            </a:r>
            <a:r>
              <a:rPr lang="en-US" sz="2000" dirty="0">
                <a:latin typeface="Times New Roman" panose="02020603050405020304" pitchFamily="18" charset="0"/>
                <a:ea typeface="Calibri" panose="020F0502020204030204" pitchFamily="34" charset="0"/>
              </a:rPr>
              <a:t>manipulator</a:t>
            </a:r>
            <a:endParaRPr lang="en-US" sz="2000" dirty="0"/>
          </a:p>
        </p:txBody>
      </p:sp>
      <p:graphicFrame>
        <p:nvGraphicFramePr>
          <p:cNvPr id="11" name="Объект 2">
            <a:extLst>
              <a:ext uri="{FF2B5EF4-FFF2-40B4-BE49-F238E27FC236}">
                <a16:creationId xmlns:a16="http://schemas.microsoft.com/office/drawing/2014/main" id="{B56D3AEF-6CD2-4880-9A1A-960FDDE12E32}"/>
              </a:ext>
            </a:extLst>
          </p:cNvPr>
          <p:cNvGraphicFramePr>
            <a:graphicFrameLocks noChangeAspect="1"/>
          </p:cNvGraphicFramePr>
          <p:nvPr>
            <p:extLst>
              <p:ext uri="{D42A27DB-BD31-4B8C-83A1-F6EECF244321}">
                <p14:modId xmlns:p14="http://schemas.microsoft.com/office/powerpoint/2010/main" val="303118621"/>
              </p:ext>
            </p:extLst>
          </p:nvPr>
        </p:nvGraphicFramePr>
        <p:xfrm>
          <a:off x="2295525" y="166688"/>
          <a:ext cx="796925" cy="639762"/>
        </p:xfrm>
        <a:graphic>
          <a:graphicData uri="http://schemas.openxmlformats.org/presentationml/2006/ole">
            <mc:AlternateContent xmlns:mc="http://schemas.openxmlformats.org/markup-compatibility/2006">
              <mc:Choice xmlns:v="urn:schemas-microsoft-com:vml" Requires="v">
                <p:oleObj spid="_x0000_s4223" name="Уравнение" r:id="rId5" imgW="279360" imgH="228600" progId="Equation.3">
                  <p:embed/>
                </p:oleObj>
              </mc:Choice>
              <mc:Fallback>
                <p:oleObj name="Уравнение" r:id="rId5" imgW="279360" imgH="228600" progId="Equation.3">
                  <p:embed/>
                  <p:pic>
                    <p:nvPicPr>
                      <p:cNvPr id="11" name="Объект 2">
                        <a:extLst>
                          <a:ext uri="{FF2B5EF4-FFF2-40B4-BE49-F238E27FC236}">
                            <a16:creationId xmlns:a16="http://schemas.microsoft.com/office/drawing/2014/main" id="{B56D3AEF-6CD2-4880-9A1A-960FDDE12E32}"/>
                          </a:ext>
                        </a:extLst>
                      </p:cNvPr>
                      <p:cNvPicPr>
                        <a:picLocks noChangeAspect="1" noChangeArrowheads="1"/>
                      </p:cNvPicPr>
                      <p:nvPr/>
                    </p:nvPicPr>
                    <p:blipFill>
                      <a:blip r:embed="rId6"/>
                      <a:srcRect/>
                      <a:stretch>
                        <a:fillRect/>
                      </a:stretch>
                    </p:blipFill>
                    <p:spPr bwMode="auto">
                      <a:xfrm>
                        <a:off x="2295525" y="166688"/>
                        <a:ext cx="796925" cy="639762"/>
                      </a:xfrm>
                      <a:prstGeom prst="rect">
                        <a:avLst/>
                      </a:prstGeom>
                      <a:noFill/>
                    </p:spPr>
                  </p:pic>
                </p:oleObj>
              </mc:Fallback>
            </mc:AlternateContent>
          </a:graphicData>
        </a:graphic>
      </p:graphicFrame>
      <p:graphicFrame>
        <p:nvGraphicFramePr>
          <p:cNvPr id="13" name="Объект 2">
            <a:extLst>
              <a:ext uri="{FF2B5EF4-FFF2-40B4-BE49-F238E27FC236}">
                <a16:creationId xmlns:a16="http://schemas.microsoft.com/office/drawing/2014/main" id="{B56D3AEF-6CD2-4880-9A1A-960FDDE12E32}"/>
              </a:ext>
            </a:extLst>
          </p:cNvPr>
          <p:cNvGraphicFramePr>
            <a:graphicFrameLocks noChangeAspect="1"/>
          </p:cNvGraphicFramePr>
          <p:nvPr>
            <p:extLst>
              <p:ext uri="{D42A27DB-BD31-4B8C-83A1-F6EECF244321}">
                <p14:modId xmlns:p14="http://schemas.microsoft.com/office/powerpoint/2010/main" val="3652995819"/>
              </p:ext>
            </p:extLst>
          </p:nvPr>
        </p:nvGraphicFramePr>
        <p:xfrm>
          <a:off x="4525963" y="5214938"/>
          <a:ext cx="2554287" cy="866775"/>
        </p:xfrm>
        <a:graphic>
          <a:graphicData uri="http://schemas.openxmlformats.org/presentationml/2006/ole">
            <mc:AlternateContent xmlns:mc="http://schemas.openxmlformats.org/markup-compatibility/2006">
              <mc:Choice xmlns:v="urn:schemas-microsoft-com:vml" Requires="v">
                <p:oleObj spid="_x0000_s4224" name="Уравнение" r:id="rId7" imgW="660240" imgH="228600" progId="Equation.3">
                  <p:embed/>
                </p:oleObj>
              </mc:Choice>
              <mc:Fallback>
                <p:oleObj name="Уравнение" r:id="rId7" imgW="660240" imgH="228600" progId="Equation.3">
                  <p:embed/>
                  <p:pic>
                    <p:nvPicPr>
                      <p:cNvPr id="13" name="Объект 2">
                        <a:extLst>
                          <a:ext uri="{FF2B5EF4-FFF2-40B4-BE49-F238E27FC236}">
                            <a16:creationId xmlns:a16="http://schemas.microsoft.com/office/drawing/2014/main" id="{B56D3AEF-6CD2-4880-9A1A-960FDDE12E32}"/>
                          </a:ext>
                        </a:extLst>
                      </p:cNvPr>
                      <p:cNvPicPr>
                        <a:picLocks noChangeAspect="1" noChangeArrowheads="1"/>
                      </p:cNvPicPr>
                      <p:nvPr/>
                    </p:nvPicPr>
                    <p:blipFill>
                      <a:blip r:embed="rId8"/>
                      <a:srcRect/>
                      <a:stretch>
                        <a:fillRect/>
                      </a:stretch>
                    </p:blipFill>
                    <p:spPr bwMode="auto">
                      <a:xfrm>
                        <a:off x="4525963" y="5214938"/>
                        <a:ext cx="2554287" cy="866775"/>
                      </a:xfrm>
                      <a:prstGeom prst="rect">
                        <a:avLst/>
                      </a:prstGeom>
                      <a:noFill/>
                    </p:spPr>
                  </p:pic>
                </p:oleObj>
              </mc:Fallback>
            </mc:AlternateContent>
          </a:graphicData>
        </a:graphic>
      </p:graphicFrame>
      <p:graphicFrame>
        <p:nvGraphicFramePr>
          <p:cNvPr id="14" name="Объект 2">
            <a:extLst>
              <a:ext uri="{FF2B5EF4-FFF2-40B4-BE49-F238E27FC236}">
                <a16:creationId xmlns:a16="http://schemas.microsoft.com/office/drawing/2014/main" id="{B56D3AEF-6CD2-4880-9A1A-960FDDE12E32}"/>
              </a:ext>
            </a:extLst>
          </p:cNvPr>
          <p:cNvGraphicFramePr>
            <a:graphicFrameLocks noChangeAspect="1"/>
          </p:cNvGraphicFramePr>
          <p:nvPr>
            <p:extLst>
              <p:ext uri="{D42A27DB-BD31-4B8C-83A1-F6EECF244321}">
                <p14:modId xmlns:p14="http://schemas.microsoft.com/office/powerpoint/2010/main" val="2832658155"/>
              </p:ext>
            </p:extLst>
          </p:nvPr>
        </p:nvGraphicFramePr>
        <p:xfrm>
          <a:off x="2461219" y="746805"/>
          <a:ext cx="506412" cy="604838"/>
        </p:xfrm>
        <a:graphic>
          <a:graphicData uri="http://schemas.openxmlformats.org/presentationml/2006/ole">
            <mc:AlternateContent xmlns:mc="http://schemas.openxmlformats.org/markup-compatibility/2006">
              <mc:Choice xmlns:v="urn:schemas-microsoft-com:vml" Requires="v">
                <p:oleObj spid="_x0000_s4225" name="Уравнение" r:id="rId9" imgW="177480" imgH="215640" progId="Equation.3">
                  <p:embed/>
                </p:oleObj>
              </mc:Choice>
              <mc:Fallback>
                <p:oleObj name="Уравнение" r:id="rId9" imgW="177480" imgH="215640" progId="Equation.3">
                  <p:embed/>
                  <p:pic>
                    <p:nvPicPr>
                      <p:cNvPr id="14" name="Объект 2">
                        <a:extLst>
                          <a:ext uri="{FF2B5EF4-FFF2-40B4-BE49-F238E27FC236}">
                            <a16:creationId xmlns:a16="http://schemas.microsoft.com/office/drawing/2014/main" id="{B56D3AEF-6CD2-4880-9A1A-960FDDE12E32}"/>
                          </a:ext>
                        </a:extLst>
                      </p:cNvPr>
                      <p:cNvPicPr>
                        <a:picLocks noChangeAspect="1" noChangeArrowheads="1"/>
                      </p:cNvPicPr>
                      <p:nvPr/>
                    </p:nvPicPr>
                    <p:blipFill>
                      <a:blip r:embed="rId10"/>
                      <a:srcRect/>
                      <a:stretch>
                        <a:fillRect/>
                      </a:stretch>
                    </p:blipFill>
                    <p:spPr bwMode="auto">
                      <a:xfrm>
                        <a:off x="2461219" y="746805"/>
                        <a:ext cx="506412" cy="604838"/>
                      </a:xfrm>
                      <a:prstGeom prst="rect">
                        <a:avLst/>
                      </a:prstGeom>
                      <a:noFill/>
                    </p:spPr>
                  </p:pic>
                </p:oleObj>
              </mc:Fallback>
            </mc:AlternateContent>
          </a:graphicData>
        </a:graphic>
      </p:graphicFrame>
      <p:graphicFrame>
        <p:nvGraphicFramePr>
          <p:cNvPr id="15" name="Объект 2">
            <a:extLst>
              <a:ext uri="{FF2B5EF4-FFF2-40B4-BE49-F238E27FC236}">
                <a16:creationId xmlns:a16="http://schemas.microsoft.com/office/drawing/2014/main" id="{B56D3AEF-6CD2-4880-9A1A-960FDDE12E32}"/>
              </a:ext>
            </a:extLst>
          </p:cNvPr>
          <p:cNvGraphicFramePr>
            <a:graphicFrameLocks noChangeAspect="1"/>
          </p:cNvGraphicFramePr>
          <p:nvPr>
            <p:extLst>
              <p:ext uri="{D42A27DB-BD31-4B8C-83A1-F6EECF244321}">
                <p14:modId xmlns:p14="http://schemas.microsoft.com/office/powerpoint/2010/main" val="1466125368"/>
              </p:ext>
            </p:extLst>
          </p:nvPr>
        </p:nvGraphicFramePr>
        <p:xfrm>
          <a:off x="2438762" y="1277415"/>
          <a:ext cx="542925" cy="603250"/>
        </p:xfrm>
        <a:graphic>
          <a:graphicData uri="http://schemas.openxmlformats.org/presentationml/2006/ole">
            <mc:AlternateContent xmlns:mc="http://schemas.openxmlformats.org/markup-compatibility/2006">
              <mc:Choice xmlns:v="urn:schemas-microsoft-com:vml" Requires="v">
                <p:oleObj spid="_x0000_s4226" name="Уравнение" r:id="rId11" imgW="190440" imgH="215640" progId="Equation.3">
                  <p:embed/>
                </p:oleObj>
              </mc:Choice>
              <mc:Fallback>
                <p:oleObj name="Уравнение" r:id="rId11" imgW="190440" imgH="215640" progId="Equation.3">
                  <p:embed/>
                  <p:pic>
                    <p:nvPicPr>
                      <p:cNvPr id="15" name="Объект 2">
                        <a:extLst>
                          <a:ext uri="{FF2B5EF4-FFF2-40B4-BE49-F238E27FC236}">
                            <a16:creationId xmlns:a16="http://schemas.microsoft.com/office/drawing/2014/main" id="{B56D3AEF-6CD2-4880-9A1A-960FDDE12E32}"/>
                          </a:ext>
                        </a:extLst>
                      </p:cNvPr>
                      <p:cNvPicPr>
                        <a:picLocks noChangeAspect="1" noChangeArrowheads="1"/>
                      </p:cNvPicPr>
                      <p:nvPr/>
                    </p:nvPicPr>
                    <p:blipFill>
                      <a:blip r:embed="rId12"/>
                      <a:srcRect/>
                      <a:stretch>
                        <a:fillRect/>
                      </a:stretch>
                    </p:blipFill>
                    <p:spPr bwMode="auto">
                      <a:xfrm>
                        <a:off x="2438762" y="1277415"/>
                        <a:ext cx="542925" cy="603250"/>
                      </a:xfrm>
                      <a:prstGeom prst="rect">
                        <a:avLst/>
                      </a:prstGeom>
                      <a:noFill/>
                    </p:spPr>
                  </p:pic>
                </p:oleObj>
              </mc:Fallback>
            </mc:AlternateContent>
          </a:graphicData>
        </a:graphic>
      </p:graphicFrame>
      <p:sp>
        <p:nvSpPr>
          <p:cNvPr id="17" name="Прямоугольник 16"/>
          <p:cNvSpPr/>
          <p:nvPr/>
        </p:nvSpPr>
        <p:spPr>
          <a:xfrm>
            <a:off x="3004144" y="1459374"/>
            <a:ext cx="7587434" cy="400110"/>
          </a:xfrm>
          <a:prstGeom prst="rect">
            <a:avLst/>
          </a:prstGeom>
        </p:spPr>
        <p:txBody>
          <a:bodyPr wrap="square">
            <a:spAutoFit/>
          </a:bodyPr>
          <a:lstStyle/>
          <a:p>
            <a:r>
              <a:rPr lang="ru-RU" sz="2000" dirty="0">
                <a:latin typeface="Times New Roman" panose="02020603050405020304" pitchFamily="18" charset="0"/>
                <a:ea typeface="Calibri" panose="020F0502020204030204" pitchFamily="34" charset="0"/>
              </a:rPr>
              <a:t>– </a:t>
            </a:r>
            <a:r>
              <a:rPr lang="en-US" sz="2000" dirty="0">
                <a:latin typeface="Times New Roman" panose="02020603050405020304" pitchFamily="18" charset="0"/>
                <a:ea typeface="Calibri" panose="020F0502020204030204" pitchFamily="34" charset="0"/>
              </a:rPr>
              <a:t>deviations</a:t>
            </a:r>
            <a:r>
              <a:rPr lang="ru-RU" sz="2000" dirty="0">
                <a:latin typeface="Times New Roman" panose="02020603050405020304" pitchFamily="18" charset="0"/>
                <a:ea typeface="Calibri" panose="020F0502020204030204" pitchFamily="34" charset="0"/>
              </a:rPr>
              <a:t>, </a:t>
            </a:r>
            <a:r>
              <a:rPr lang="en-US" sz="2000" dirty="0">
                <a:latin typeface="Times New Roman" panose="02020603050405020304" pitchFamily="18" charset="0"/>
                <a:ea typeface="Calibri" panose="020F0502020204030204" pitchFamily="34" charset="0"/>
              </a:rPr>
              <a:t>caused by backlash and elasticity of gears</a:t>
            </a:r>
            <a:endParaRPr lang="ru-RU" sz="2000" dirty="0">
              <a:latin typeface="Times New Roman" panose="02020603050405020304" pitchFamily="18" charset="0"/>
              <a:ea typeface="Calibri" panose="020F0502020204030204" pitchFamily="34" charset="0"/>
            </a:endParaRPr>
          </a:p>
        </p:txBody>
      </p:sp>
      <p:sp>
        <p:nvSpPr>
          <p:cNvPr id="18" name="Прямоугольник 17"/>
          <p:cNvSpPr/>
          <p:nvPr/>
        </p:nvSpPr>
        <p:spPr>
          <a:xfrm>
            <a:off x="387917" y="2254333"/>
            <a:ext cx="6409944" cy="830997"/>
          </a:xfrm>
          <a:prstGeom prst="rect">
            <a:avLst/>
          </a:prstGeom>
        </p:spPr>
        <p:txBody>
          <a:bodyPr wrap="square">
            <a:spAutoFit/>
          </a:bodyPr>
          <a:lstStyle/>
          <a:p>
            <a:pPr algn="just"/>
            <a:r>
              <a:rPr lang="en-US" sz="2400" u="sng" dirty="0">
                <a:latin typeface="Times New Roman" panose="02020603050405020304" pitchFamily="18" charset="0"/>
                <a:ea typeface="Calibri" panose="020F0502020204030204" pitchFamily="34" charset="0"/>
              </a:rPr>
              <a:t>Summary radial deviation of manipulator with drives with one motor</a:t>
            </a:r>
            <a:endParaRPr lang="ru-RU" sz="2400" u="sng" dirty="0"/>
          </a:p>
        </p:txBody>
      </p:sp>
      <p:sp>
        <p:nvSpPr>
          <p:cNvPr id="19" name="Прямоугольник 18"/>
          <p:cNvSpPr/>
          <p:nvPr/>
        </p:nvSpPr>
        <p:spPr>
          <a:xfrm>
            <a:off x="387917" y="4100684"/>
            <a:ext cx="6409944" cy="830997"/>
          </a:xfrm>
          <a:prstGeom prst="rect">
            <a:avLst/>
          </a:prstGeom>
        </p:spPr>
        <p:txBody>
          <a:bodyPr wrap="square">
            <a:spAutoFit/>
          </a:bodyPr>
          <a:lstStyle/>
          <a:p>
            <a:pPr algn="just"/>
            <a:r>
              <a:rPr lang="en-US" sz="2400" u="sng" dirty="0">
                <a:latin typeface="Times New Roman" panose="02020603050405020304" pitchFamily="18" charset="0"/>
                <a:ea typeface="Calibri" panose="020F0502020204030204" pitchFamily="34" charset="0"/>
              </a:rPr>
              <a:t>Summary radial deviation of manipulator with dual-motor drives</a:t>
            </a:r>
            <a:endParaRPr lang="ru-RU" sz="2400" u="sng" dirty="0"/>
          </a:p>
        </p:txBody>
      </p:sp>
    </p:spTree>
    <p:extLst>
      <p:ext uri="{BB962C8B-B14F-4D97-AF65-F5344CB8AC3E}">
        <p14:creationId xmlns:p14="http://schemas.microsoft.com/office/powerpoint/2010/main" val="3399762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Рисунок 36"/>
          <p:cNvPicPr>
            <a:picLocks noChangeAspect="1"/>
          </p:cNvPicPr>
          <p:nvPr/>
        </p:nvPicPr>
        <p:blipFill rotWithShape="1">
          <a:blip r:embed="rId2"/>
          <a:srcRect t="-60" b="60"/>
          <a:stretch/>
        </p:blipFill>
        <p:spPr>
          <a:xfrm>
            <a:off x="104588" y="2303370"/>
            <a:ext cx="3633096" cy="3037993"/>
          </a:xfrm>
          <a:prstGeom prst="rect">
            <a:avLst/>
          </a:prstGeom>
        </p:spPr>
      </p:pic>
      <p:sp>
        <p:nvSpPr>
          <p:cNvPr id="2" name="Прямоугольник 1"/>
          <p:cNvSpPr/>
          <p:nvPr/>
        </p:nvSpPr>
        <p:spPr>
          <a:xfrm>
            <a:off x="5995742" y="6391204"/>
            <a:ext cx="5224507"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1 – </a:t>
            </a:r>
            <a:r>
              <a:rPr lang="en-GB" dirty="0">
                <a:latin typeface="Times New Roman" panose="02020603050405020304" pitchFamily="18" charset="0"/>
                <a:ea typeface="Times New Roman" panose="02020603050405020304" pitchFamily="18" charset="0"/>
              </a:rPr>
              <a:t>at radius</a:t>
            </a:r>
            <a:r>
              <a:rPr lang="ru-RU"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equal to</a:t>
            </a:r>
            <a:r>
              <a:rPr lang="ru-RU"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Calibri" panose="020F0502020204030204" pitchFamily="34" charset="0"/>
              </a:rPr>
              <a:t>10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2 – </a:t>
            </a:r>
            <a:r>
              <a:rPr lang="ru-RU" dirty="0">
                <a:latin typeface="Times New Roman" panose="02020603050405020304" pitchFamily="18" charset="0"/>
                <a:ea typeface="Calibri" panose="020F0502020204030204" pitchFamily="34" charset="0"/>
              </a:rPr>
              <a:t>50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3</a:t>
            </a:r>
            <a:r>
              <a:rPr lang="en-US" dirty="0">
                <a:latin typeface="Times New Roman" panose="02020603050405020304" pitchFamily="18" charset="0"/>
                <a:ea typeface="Calibri" panose="020F0502020204030204" pitchFamily="34" charset="0"/>
              </a:rPr>
              <a:t> – </a:t>
            </a:r>
            <a:r>
              <a:rPr lang="ru-RU" dirty="0">
                <a:latin typeface="Times New Roman" panose="02020603050405020304" pitchFamily="18" charset="0"/>
                <a:ea typeface="Calibri" panose="020F0502020204030204" pitchFamily="34" charset="0"/>
              </a:rPr>
              <a:t>100 </a:t>
            </a:r>
            <a:r>
              <a:rPr lang="en-GB" dirty="0">
                <a:latin typeface="Times New Roman" panose="02020603050405020304" pitchFamily="18" charset="0"/>
                <a:ea typeface="Calibri" panose="020F0502020204030204" pitchFamily="34" charset="0"/>
              </a:rPr>
              <a:t>mm</a:t>
            </a:r>
            <a:r>
              <a:rPr lang="ru-RU" dirty="0">
                <a:latin typeface="Times New Roman" panose="02020603050405020304" pitchFamily="18" charset="0"/>
                <a:ea typeface="Calibri" panose="020F0502020204030204" pitchFamily="34" charset="0"/>
              </a:rPr>
              <a:t>.</a:t>
            </a:r>
            <a:endParaRPr lang="ru-RU" dirty="0"/>
          </a:p>
        </p:txBody>
      </p:sp>
      <p:sp>
        <p:nvSpPr>
          <p:cNvPr id="11" name="TextBox 10">
            <a:extLst>
              <a:ext uri="{FF2B5EF4-FFF2-40B4-BE49-F238E27FC236}">
                <a16:creationId xmlns:a16="http://schemas.microsoft.com/office/drawing/2014/main" id="{B457E68E-CE83-4E4F-8D8E-8C2FFFE1C2C5}"/>
              </a:ext>
            </a:extLst>
          </p:cNvPr>
          <p:cNvSpPr txBox="1"/>
          <p:nvPr/>
        </p:nvSpPr>
        <p:spPr>
          <a:xfrm>
            <a:off x="5022626" y="514500"/>
            <a:ext cx="2462457"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drives with one motor</a:t>
            </a:r>
            <a:endParaRPr lang="ru-RU" sz="2000" dirty="0">
              <a:latin typeface="Times New Roman" panose="02020603050405020304" pitchFamily="18" charset="0"/>
              <a:ea typeface="SimSun" panose="02010600030101010101" pitchFamily="2" charset="-122"/>
            </a:endParaRPr>
          </a:p>
        </p:txBody>
      </p:sp>
      <p:sp>
        <p:nvSpPr>
          <p:cNvPr id="14" name="TextBox 11">
            <a:extLst>
              <a:ext uri="{FF2B5EF4-FFF2-40B4-BE49-F238E27FC236}">
                <a16:creationId xmlns:a16="http://schemas.microsoft.com/office/drawing/2014/main" id="{E14635E4-9AC3-42EE-9DDA-3B305894E086}"/>
              </a:ext>
            </a:extLst>
          </p:cNvPr>
          <p:cNvSpPr txBox="1"/>
          <p:nvPr/>
        </p:nvSpPr>
        <p:spPr>
          <a:xfrm>
            <a:off x="8996697" y="514500"/>
            <a:ext cx="2465422"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dual-motor drives</a:t>
            </a:r>
            <a:endParaRPr lang="ru-RU" sz="2000" dirty="0">
              <a:latin typeface="Times New Roman" panose="02020603050405020304" pitchFamily="18" charset="0"/>
              <a:ea typeface="SimSun" panose="02010600030101010101" pitchFamily="2" charset="-122"/>
            </a:endParaRPr>
          </a:p>
        </p:txBody>
      </p:sp>
      <p:sp>
        <p:nvSpPr>
          <p:cNvPr id="16" name="TextBox 14">
            <a:extLst>
              <a:ext uri="{FF2B5EF4-FFF2-40B4-BE49-F238E27FC236}">
                <a16:creationId xmlns:a16="http://schemas.microsoft.com/office/drawing/2014/main" id="{52427463-0165-4052-B101-7178AD92A0EA}"/>
              </a:ext>
            </a:extLst>
          </p:cNvPr>
          <p:cNvSpPr txBox="1"/>
          <p:nvPr/>
        </p:nvSpPr>
        <p:spPr>
          <a:xfrm>
            <a:off x="0" y="42584"/>
            <a:ext cx="3867985" cy="1938992"/>
          </a:xfrm>
          <a:prstGeom prst="rect">
            <a:avLst/>
          </a:prstGeom>
          <a:noFill/>
        </p:spPr>
        <p:txBody>
          <a:bodyPr wrap="square" rtlCol="0">
            <a:spAutoFit/>
          </a:bodyPr>
          <a:lstStyle/>
          <a:p>
            <a:pPr algn="just"/>
            <a:r>
              <a:rPr lang="en-GB" sz="2400" b="1" dirty="0">
                <a:solidFill>
                  <a:srgbClr val="4B53BD"/>
                </a:solidFill>
                <a:latin typeface="Times New Roman" panose="02020603050405020304" pitchFamily="18" charset="0"/>
                <a:ea typeface="SimSun" panose="02010600030101010101" pitchFamily="2" charset="-122"/>
              </a:rPr>
              <a:t>Radial and axial mean-square deviations of manipulator at motion along circular trajectory </a:t>
            </a:r>
            <a:r>
              <a:rPr lang="ru-RU" sz="2400" b="1" dirty="0">
                <a:solidFill>
                  <a:srgbClr val="4B53BD"/>
                </a:solidFill>
                <a:latin typeface="Times New Roman" panose="02020603050405020304" pitchFamily="18" charset="0"/>
                <a:ea typeface="SimSun" panose="02010600030101010101" pitchFamily="2" charset="-122"/>
              </a:rPr>
              <a:t>№</a:t>
            </a:r>
            <a:r>
              <a:rPr lang="en-GB" sz="2400" b="1" dirty="0">
                <a:solidFill>
                  <a:srgbClr val="4B53BD"/>
                </a:solidFill>
                <a:latin typeface="Times New Roman" panose="02020603050405020304" pitchFamily="18" charset="0"/>
                <a:ea typeface="SimSun" panose="02010600030101010101" pitchFamily="2" charset="-122"/>
              </a:rPr>
              <a:t>1 in horizontal plane</a:t>
            </a:r>
            <a:endParaRPr lang="ru-RU" sz="2400" b="1" dirty="0">
              <a:solidFill>
                <a:srgbClr val="4B53BD"/>
              </a:solidFill>
              <a:latin typeface="Times New Roman" panose="02020603050405020304" pitchFamily="18" charset="0"/>
              <a:ea typeface="SimSun" panose="02010600030101010101" pitchFamily="2" charset="-122"/>
            </a:endParaRPr>
          </a:p>
        </p:txBody>
      </p:sp>
      <p:grpSp>
        <p:nvGrpSpPr>
          <p:cNvPr id="4" name="Группа 3"/>
          <p:cNvGrpSpPr/>
          <p:nvPr/>
        </p:nvGrpSpPr>
        <p:grpSpPr>
          <a:xfrm>
            <a:off x="8033096" y="1347537"/>
            <a:ext cx="4160974" cy="2521834"/>
            <a:chOff x="8033096" y="1347537"/>
            <a:chExt cx="4160974" cy="2521834"/>
          </a:xfrm>
        </p:grpSpPr>
        <p:pic>
          <p:nvPicPr>
            <p:cNvPr id="26" name="Рисунок 25" descr="C:\Users\Ruslan\AppData\Local\Microsoft\Windows\INetCache\Content.Word\Two_top_1_R.TIF"/>
            <p:cNvPicPr/>
            <p:nvPr/>
          </p:nvPicPr>
          <p:blipFill rotWithShape="1">
            <a:blip r:embed="rId3" cstate="print">
              <a:extLst>
                <a:ext uri="{28A0092B-C50C-407E-A947-70E740481C1C}">
                  <a14:useLocalDpi xmlns:a14="http://schemas.microsoft.com/office/drawing/2010/main" val="0"/>
                </a:ext>
              </a:extLst>
            </a:blip>
            <a:srcRect t="1123" r="6579" b="-1222"/>
            <a:stretch/>
          </p:blipFill>
          <p:spPr bwMode="auto">
            <a:xfrm>
              <a:off x="8033096" y="1347537"/>
              <a:ext cx="4160974" cy="2521834"/>
            </a:xfrm>
            <a:prstGeom prst="rect">
              <a:avLst/>
            </a:prstGeom>
            <a:noFill/>
            <a:ln>
              <a:noFill/>
            </a:ln>
            <a:extLst>
              <a:ext uri="{53640926-AAD7-44D8-BBD7-CCE9431645EC}">
                <a14:shadowObscured xmlns:a14="http://schemas.microsoft.com/office/drawing/2010/main"/>
              </a:ext>
            </a:extLst>
          </p:spPr>
        </p:pic>
        <p:pic>
          <p:nvPicPr>
            <p:cNvPr id="17" name="Рисунок 16"/>
            <p:cNvPicPr>
              <a:picLocks noChangeAspect="1"/>
            </p:cNvPicPr>
            <p:nvPr/>
          </p:nvPicPr>
          <p:blipFill>
            <a:blip r:embed="rId4"/>
            <a:stretch>
              <a:fillRect/>
            </a:stretch>
          </p:blipFill>
          <p:spPr>
            <a:xfrm>
              <a:off x="8329511" y="2462909"/>
              <a:ext cx="127715" cy="158902"/>
            </a:xfrm>
            <a:prstGeom prst="rect">
              <a:avLst/>
            </a:prstGeom>
          </p:spPr>
        </p:pic>
      </p:grpSp>
      <p:grpSp>
        <p:nvGrpSpPr>
          <p:cNvPr id="5" name="Группа 4"/>
          <p:cNvGrpSpPr/>
          <p:nvPr/>
        </p:nvGrpSpPr>
        <p:grpSpPr>
          <a:xfrm>
            <a:off x="8035166" y="3869371"/>
            <a:ext cx="4158904" cy="2521834"/>
            <a:chOff x="8035166" y="3869371"/>
            <a:chExt cx="4158904" cy="2521834"/>
          </a:xfrm>
        </p:grpSpPr>
        <p:pic>
          <p:nvPicPr>
            <p:cNvPr id="27" name="Рисунок 26" descr="C:\Users\Ruslan\AppData\Local\Microsoft\Windows\INetCache\Content.Word\Two_top_1_Z.TIF"/>
            <p:cNvPicPr/>
            <p:nvPr/>
          </p:nvPicPr>
          <p:blipFill rotWithShape="1">
            <a:blip r:embed="rId5">
              <a:extLst>
                <a:ext uri="{28A0092B-C50C-407E-A947-70E740481C1C}">
                  <a14:useLocalDpi xmlns:a14="http://schemas.microsoft.com/office/drawing/2010/main" val="0"/>
                </a:ext>
              </a:extLst>
            </a:blip>
            <a:srcRect l="-10" t="1109" r="6572" b="-1234"/>
            <a:stretch/>
          </p:blipFill>
          <p:spPr bwMode="auto">
            <a:xfrm>
              <a:off x="8035166" y="3869371"/>
              <a:ext cx="4158904" cy="2521834"/>
            </a:xfrm>
            <a:prstGeom prst="rect">
              <a:avLst/>
            </a:prstGeom>
            <a:noFill/>
            <a:ln>
              <a:noFill/>
            </a:ln>
            <a:extLst>
              <a:ext uri="{53640926-AAD7-44D8-BBD7-CCE9431645EC}">
                <a14:shadowObscured xmlns:a14="http://schemas.microsoft.com/office/drawing/2010/main"/>
              </a:ext>
            </a:extLst>
          </p:spPr>
        </p:pic>
        <p:pic>
          <p:nvPicPr>
            <p:cNvPr id="18" name="Рисунок 17"/>
            <p:cNvPicPr>
              <a:picLocks noChangeAspect="1"/>
            </p:cNvPicPr>
            <p:nvPr/>
          </p:nvPicPr>
          <p:blipFill>
            <a:blip r:embed="rId4"/>
            <a:stretch>
              <a:fillRect/>
            </a:stretch>
          </p:blipFill>
          <p:spPr>
            <a:xfrm>
              <a:off x="8245690" y="4989808"/>
              <a:ext cx="127715" cy="158902"/>
            </a:xfrm>
            <a:prstGeom prst="rect">
              <a:avLst/>
            </a:prstGeom>
          </p:spPr>
        </p:pic>
      </p:grpSp>
      <p:grpSp>
        <p:nvGrpSpPr>
          <p:cNvPr id="6" name="Группа 5"/>
          <p:cNvGrpSpPr/>
          <p:nvPr/>
        </p:nvGrpSpPr>
        <p:grpSpPr>
          <a:xfrm>
            <a:off x="3741822" y="3869371"/>
            <a:ext cx="4289206" cy="2521833"/>
            <a:chOff x="3741822" y="3869371"/>
            <a:chExt cx="4289206" cy="2521833"/>
          </a:xfrm>
        </p:grpSpPr>
        <p:pic>
          <p:nvPicPr>
            <p:cNvPr id="30" name="Рисунок 29" descr="C:\Users\Ruslan\AppData\Local\Microsoft\Windows\INetCache\Content.Word\One_top_1_Z.TIF"/>
            <p:cNvPicPr/>
            <p:nvPr/>
          </p:nvPicPr>
          <p:blipFill rotWithShape="1">
            <a:blip r:embed="rId6">
              <a:extLst>
                <a:ext uri="{28A0092B-C50C-407E-A947-70E740481C1C}">
                  <a14:useLocalDpi xmlns:a14="http://schemas.microsoft.com/office/drawing/2010/main" val="0"/>
                </a:ext>
              </a:extLst>
            </a:blip>
            <a:srcRect t="1123" r="6579" b="-1222"/>
            <a:stretch/>
          </p:blipFill>
          <p:spPr bwMode="auto">
            <a:xfrm>
              <a:off x="3741822" y="3869371"/>
              <a:ext cx="4289206" cy="2521833"/>
            </a:xfrm>
            <a:prstGeom prst="rect">
              <a:avLst/>
            </a:prstGeom>
            <a:noFill/>
            <a:ln>
              <a:noFill/>
            </a:ln>
            <a:extLst>
              <a:ext uri="{53640926-AAD7-44D8-BBD7-CCE9431645EC}">
                <a14:shadowObscured xmlns:a14="http://schemas.microsoft.com/office/drawing/2010/main"/>
              </a:ext>
            </a:extLst>
          </p:spPr>
        </p:pic>
        <p:pic>
          <p:nvPicPr>
            <p:cNvPr id="19" name="Рисунок 18"/>
            <p:cNvPicPr>
              <a:picLocks noChangeAspect="1"/>
            </p:cNvPicPr>
            <p:nvPr/>
          </p:nvPicPr>
          <p:blipFill>
            <a:blip r:embed="rId4"/>
            <a:stretch>
              <a:fillRect/>
            </a:stretch>
          </p:blipFill>
          <p:spPr>
            <a:xfrm>
              <a:off x="3952107" y="4989808"/>
              <a:ext cx="127715" cy="158902"/>
            </a:xfrm>
            <a:prstGeom prst="rect">
              <a:avLst/>
            </a:prstGeom>
          </p:spPr>
        </p:pic>
      </p:grpSp>
      <p:grpSp>
        <p:nvGrpSpPr>
          <p:cNvPr id="3" name="Группа 2"/>
          <p:cNvGrpSpPr/>
          <p:nvPr/>
        </p:nvGrpSpPr>
        <p:grpSpPr>
          <a:xfrm>
            <a:off x="3958389" y="1347537"/>
            <a:ext cx="4074708" cy="2521834"/>
            <a:chOff x="3958389" y="1347537"/>
            <a:chExt cx="4074708" cy="2521834"/>
          </a:xfrm>
        </p:grpSpPr>
        <p:pic>
          <p:nvPicPr>
            <p:cNvPr id="29" name="Рисунок 28" descr="C:\Users\Ruslan\AppData\Local\Microsoft\Windows\INetCache\Content.Word\One_top_1_R.TIF"/>
            <p:cNvPicPr/>
            <p:nvPr/>
          </p:nvPicPr>
          <p:blipFill rotWithShape="1">
            <a:blip r:embed="rId7" cstate="print">
              <a:extLst>
                <a:ext uri="{28A0092B-C50C-407E-A947-70E740481C1C}">
                  <a14:useLocalDpi xmlns:a14="http://schemas.microsoft.com/office/drawing/2010/main" val="0"/>
                </a:ext>
              </a:extLst>
            </a:blip>
            <a:srcRect t="1123" r="6565" b="-1222"/>
            <a:stretch/>
          </p:blipFill>
          <p:spPr bwMode="auto">
            <a:xfrm>
              <a:off x="3958389" y="1347537"/>
              <a:ext cx="4074708" cy="2521834"/>
            </a:xfrm>
            <a:prstGeom prst="rect">
              <a:avLst/>
            </a:prstGeom>
            <a:noFill/>
            <a:ln>
              <a:noFill/>
            </a:ln>
            <a:extLst>
              <a:ext uri="{53640926-AAD7-44D8-BBD7-CCE9431645EC}">
                <a14:shadowObscured xmlns:a14="http://schemas.microsoft.com/office/drawing/2010/main"/>
              </a:ext>
            </a:extLst>
          </p:spPr>
        </p:pic>
        <p:pic>
          <p:nvPicPr>
            <p:cNvPr id="20" name="Рисунок 19"/>
            <p:cNvPicPr>
              <a:picLocks noChangeAspect="1"/>
            </p:cNvPicPr>
            <p:nvPr/>
          </p:nvPicPr>
          <p:blipFill>
            <a:blip r:embed="rId4"/>
            <a:stretch>
              <a:fillRect/>
            </a:stretch>
          </p:blipFill>
          <p:spPr>
            <a:xfrm>
              <a:off x="4154117" y="2462072"/>
              <a:ext cx="127715" cy="158902"/>
            </a:xfrm>
            <a:prstGeom prst="rect">
              <a:avLst/>
            </a:prstGeom>
          </p:spPr>
        </p:pic>
      </p:grpSp>
      <p:pic>
        <p:nvPicPr>
          <p:cNvPr id="23" name="Рисунок 22"/>
          <p:cNvPicPr>
            <a:picLocks noChangeAspect="1"/>
          </p:cNvPicPr>
          <p:nvPr/>
        </p:nvPicPr>
        <p:blipFill>
          <a:blip r:embed="rId8"/>
          <a:stretch>
            <a:fillRect/>
          </a:stretch>
        </p:blipFill>
        <p:spPr>
          <a:xfrm>
            <a:off x="4050599" y="2167903"/>
            <a:ext cx="101917" cy="138781"/>
          </a:xfrm>
          <a:prstGeom prst="rect">
            <a:avLst/>
          </a:prstGeom>
        </p:spPr>
      </p:pic>
      <p:pic>
        <p:nvPicPr>
          <p:cNvPr id="24" name="Рисунок 23"/>
          <p:cNvPicPr>
            <a:picLocks noChangeAspect="1"/>
          </p:cNvPicPr>
          <p:nvPr/>
        </p:nvPicPr>
        <p:blipFill>
          <a:blip r:embed="rId9"/>
          <a:stretch>
            <a:fillRect/>
          </a:stretch>
        </p:blipFill>
        <p:spPr>
          <a:xfrm>
            <a:off x="6150624" y="3668135"/>
            <a:ext cx="444818" cy="154233"/>
          </a:xfrm>
          <a:prstGeom prst="rect">
            <a:avLst/>
          </a:prstGeom>
        </p:spPr>
      </p:pic>
      <p:pic>
        <p:nvPicPr>
          <p:cNvPr id="25" name="Рисунок 24"/>
          <p:cNvPicPr>
            <a:picLocks noChangeAspect="1"/>
          </p:cNvPicPr>
          <p:nvPr/>
        </p:nvPicPr>
        <p:blipFill>
          <a:blip r:embed="rId9"/>
          <a:stretch>
            <a:fillRect/>
          </a:stretch>
        </p:blipFill>
        <p:spPr>
          <a:xfrm>
            <a:off x="10232409" y="3665595"/>
            <a:ext cx="444818" cy="154233"/>
          </a:xfrm>
          <a:prstGeom prst="rect">
            <a:avLst/>
          </a:prstGeom>
        </p:spPr>
      </p:pic>
      <p:pic>
        <p:nvPicPr>
          <p:cNvPr id="28" name="Рисунок 27"/>
          <p:cNvPicPr>
            <a:picLocks noChangeAspect="1"/>
          </p:cNvPicPr>
          <p:nvPr/>
        </p:nvPicPr>
        <p:blipFill>
          <a:blip r:embed="rId9"/>
          <a:stretch>
            <a:fillRect/>
          </a:stretch>
        </p:blipFill>
        <p:spPr>
          <a:xfrm>
            <a:off x="6143004" y="6183044"/>
            <a:ext cx="444818" cy="154233"/>
          </a:xfrm>
          <a:prstGeom prst="rect">
            <a:avLst/>
          </a:prstGeom>
        </p:spPr>
      </p:pic>
      <p:pic>
        <p:nvPicPr>
          <p:cNvPr id="31" name="Рисунок 30"/>
          <p:cNvPicPr>
            <a:picLocks noChangeAspect="1"/>
          </p:cNvPicPr>
          <p:nvPr/>
        </p:nvPicPr>
        <p:blipFill>
          <a:blip r:embed="rId9"/>
          <a:stretch>
            <a:fillRect/>
          </a:stretch>
        </p:blipFill>
        <p:spPr>
          <a:xfrm>
            <a:off x="10253444" y="6193839"/>
            <a:ext cx="444818" cy="154233"/>
          </a:xfrm>
          <a:prstGeom prst="rect">
            <a:avLst/>
          </a:prstGeom>
        </p:spPr>
      </p:pic>
      <p:pic>
        <p:nvPicPr>
          <p:cNvPr id="32" name="Рисунок 31"/>
          <p:cNvPicPr>
            <a:picLocks noChangeAspect="1"/>
          </p:cNvPicPr>
          <p:nvPr/>
        </p:nvPicPr>
        <p:blipFill>
          <a:blip r:embed="rId8"/>
          <a:stretch>
            <a:fillRect/>
          </a:stretch>
        </p:blipFill>
        <p:spPr>
          <a:xfrm>
            <a:off x="3837135" y="4690608"/>
            <a:ext cx="101917" cy="138781"/>
          </a:xfrm>
          <a:prstGeom prst="rect">
            <a:avLst/>
          </a:prstGeom>
        </p:spPr>
      </p:pic>
      <p:pic>
        <p:nvPicPr>
          <p:cNvPr id="33" name="Рисунок 32"/>
          <p:cNvPicPr>
            <a:picLocks noChangeAspect="1"/>
          </p:cNvPicPr>
          <p:nvPr/>
        </p:nvPicPr>
        <p:blipFill>
          <a:blip r:embed="rId8"/>
          <a:stretch>
            <a:fillRect/>
          </a:stretch>
        </p:blipFill>
        <p:spPr>
          <a:xfrm>
            <a:off x="8222513" y="2175224"/>
            <a:ext cx="101917" cy="138781"/>
          </a:xfrm>
          <a:prstGeom prst="rect">
            <a:avLst/>
          </a:prstGeom>
        </p:spPr>
      </p:pic>
      <p:pic>
        <p:nvPicPr>
          <p:cNvPr id="35" name="Рисунок 34"/>
          <p:cNvPicPr>
            <a:picLocks noChangeAspect="1"/>
          </p:cNvPicPr>
          <p:nvPr/>
        </p:nvPicPr>
        <p:blipFill>
          <a:blip r:embed="rId8"/>
          <a:stretch>
            <a:fillRect/>
          </a:stretch>
        </p:blipFill>
        <p:spPr>
          <a:xfrm>
            <a:off x="8131072" y="4690608"/>
            <a:ext cx="101917" cy="138781"/>
          </a:xfrm>
          <a:prstGeom prst="rect">
            <a:avLst/>
          </a:prstGeom>
        </p:spPr>
      </p:pic>
    </p:spTree>
    <p:extLst>
      <p:ext uri="{BB962C8B-B14F-4D97-AF65-F5344CB8AC3E}">
        <p14:creationId xmlns:p14="http://schemas.microsoft.com/office/powerpoint/2010/main" val="3109859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Рисунок 26"/>
          <p:cNvPicPr>
            <a:picLocks noChangeAspect="1"/>
          </p:cNvPicPr>
          <p:nvPr/>
        </p:nvPicPr>
        <p:blipFill rotWithShape="1">
          <a:blip r:embed="rId2"/>
          <a:srcRect t="-115" b="115"/>
          <a:stretch/>
        </p:blipFill>
        <p:spPr>
          <a:xfrm>
            <a:off x="126050" y="2414016"/>
            <a:ext cx="3744000" cy="3021354"/>
          </a:xfrm>
          <a:prstGeom prst="rect">
            <a:avLst/>
          </a:prstGeom>
        </p:spPr>
      </p:pic>
      <p:sp>
        <p:nvSpPr>
          <p:cNvPr id="14" name="Прямоугольник 13"/>
          <p:cNvSpPr/>
          <p:nvPr/>
        </p:nvSpPr>
        <p:spPr>
          <a:xfrm>
            <a:off x="4969202" y="6391204"/>
            <a:ext cx="6628738"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1 – </a:t>
            </a:r>
            <a:r>
              <a:rPr lang="en-GB" dirty="0">
                <a:latin typeface="Times New Roman" panose="02020603050405020304" pitchFamily="18" charset="0"/>
                <a:ea typeface="Times New Roman" panose="02020603050405020304" pitchFamily="18" charset="0"/>
              </a:rPr>
              <a:t>at radius</a:t>
            </a:r>
            <a:r>
              <a:rPr lang="ru-RU"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equal to</a:t>
            </a:r>
            <a:r>
              <a:rPr lang="ru-RU"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Calibri" panose="020F0502020204030204" pitchFamily="34" charset="0"/>
              </a:rPr>
              <a:t>10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2 – </a:t>
            </a:r>
            <a:r>
              <a:rPr lang="ru-RU" dirty="0">
                <a:latin typeface="Times New Roman" panose="02020603050405020304" pitchFamily="18" charset="0"/>
                <a:ea typeface="Calibri" panose="020F0502020204030204" pitchFamily="34" charset="0"/>
              </a:rPr>
              <a:t>50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3</a:t>
            </a:r>
            <a:r>
              <a:rPr lang="en-US" dirty="0">
                <a:latin typeface="Times New Roman" panose="02020603050405020304" pitchFamily="18" charset="0"/>
                <a:ea typeface="Calibri" panose="020F0502020204030204" pitchFamily="34" charset="0"/>
              </a:rPr>
              <a:t> – </a:t>
            </a:r>
            <a:r>
              <a:rPr lang="ru-RU" dirty="0">
                <a:latin typeface="Times New Roman" panose="02020603050405020304" pitchFamily="18" charset="0"/>
                <a:ea typeface="Calibri" panose="020F0502020204030204" pitchFamily="34" charset="0"/>
              </a:rPr>
              <a:t>100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 </a:t>
            </a:r>
            <a:r>
              <a:rPr lang="ru-RU" dirty="0">
                <a:latin typeface="Times New Roman" panose="02020603050405020304" pitchFamily="18" charset="0"/>
                <a:ea typeface="Calibri" panose="020F0502020204030204" pitchFamily="34" charset="0"/>
              </a:rPr>
              <a:t>4</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  150 </a:t>
            </a:r>
            <a:r>
              <a:rPr lang="en-US" dirty="0">
                <a:latin typeface="Times New Roman" panose="02020603050405020304" pitchFamily="18" charset="0"/>
                <a:ea typeface="Calibri" panose="020F0502020204030204" pitchFamily="34" charset="0"/>
              </a:rPr>
              <a:t>mm</a:t>
            </a:r>
            <a:r>
              <a:rPr lang="ru-RU" dirty="0">
                <a:latin typeface="Times New Roman" panose="02020603050405020304" pitchFamily="18" charset="0"/>
                <a:ea typeface="Calibri" panose="020F0502020204030204" pitchFamily="34" charset="0"/>
              </a:rPr>
              <a:t>. </a:t>
            </a:r>
            <a:endParaRPr lang="ru-RU" dirty="0"/>
          </a:p>
        </p:txBody>
      </p:sp>
      <p:sp>
        <p:nvSpPr>
          <p:cNvPr id="15" name="TextBox 14">
            <a:extLst>
              <a:ext uri="{FF2B5EF4-FFF2-40B4-BE49-F238E27FC236}">
                <a16:creationId xmlns:a16="http://schemas.microsoft.com/office/drawing/2014/main" id="{B457E68E-CE83-4E4F-8D8E-8C2FFFE1C2C5}"/>
              </a:ext>
            </a:extLst>
          </p:cNvPr>
          <p:cNvSpPr txBox="1"/>
          <p:nvPr/>
        </p:nvSpPr>
        <p:spPr>
          <a:xfrm>
            <a:off x="5022626" y="514500"/>
            <a:ext cx="2462457"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drives with one motor</a:t>
            </a:r>
            <a:endParaRPr lang="ru-RU" sz="2000" dirty="0">
              <a:latin typeface="Times New Roman" panose="02020603050405020304" pitchFamily="18" charset="0"/>
              <a:ea typeface="SimSun" panose="02010600030101010101" pitchFamily="2" charset="-122"/>
            </a:endParaRPr>
          </a:p>
        </p:txBody>
      </p:sp>
      <p:sp>
        <p:nvSpPr>
          <p:cNvPr id="16" name="TextBox 11">
            <a:extLst>
              <a:ext uri="{FF2B5EF4-FFF2-40B4-BE49-F238E27FC236}">
                <a16:creationId xmlns:a16="http://schemas.microsoft.com/office/drawing/2014/main" id="{E14635E4-9AC3-42EE-9DDA-3B305894E086}"/>
              </a:ext>
            </a:extLst>
          </p:cNvPr>
          <p:cNvSpPr txBox="1"/>
          <p:nvPr/>
        </p:nvSpPr>
        <p:spPr>
          <a:xfrm>
            <a:off x="8996697" y="514500"/>
            <a:ext cx="2465422"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dual-motor drives</a:t>
            </a:r>
            <a:endParaRPr lang="ru-RU" sz="2000" dirty="0">
              <a:latin typeface="Times New Roman" panose="02020603050405020304" pitchFamily="18" charset="0"/>
              <a:ea typeface="SimSun" panose="02010600030101010101" pitchFamily="2" charset="-122"/>
            </a:endParaRPr>
          </a:p>
        </p:txBody>
      </p:sp>
      <p:sp>
        <p:nvSpPr>
          <p:cNvPr id="17" name="TextBox 14">
            <a:extLst>
              <a:ext uri="{FF2B5EF4-FFF2-40B4-BE49-F238E27FC236}">
                <a16:creationId xmlns:a16="http://schemas.microsoft.com/office/drawing/2014/main" id="{52427463-0165-4052-B101-7178AD92A0EA}"/>
              </a:ext>
            </a:extLst>
          </p:cNvPr>
          <p:cNvSpPr txBox="1"/>
          <p:nvPr/>
        </p:nvSpPr>
        <p:spPr>
          <a:xfrm>
            <a:off x="0" y="42584"/>
            <a:ext cx="3867985" cy="1938992"/>
          </a:xfrm>
          <a:prstGeom prst="rect">
            <a:avLst/>
          </a:prstGeom>
          <a:noFill/>
        </p:spPr>
        <p:txBody>
          <a:bodyPr wrap="square" rtlCol="0">
            <a:spAutoFit/>
          </a:bodyPr>
          <a:lstStyle/>
          <a:p>
            <a:pPr algn="just"/>
            <a:r>
              <a:rPr lang="en-GB" sz="2400" b="1" dirty="0">
                <a:solidFill>
                  <a:srgbClr val="4B53BD"/>
                </a:solidFill>
                <a:latin typeface="Times New Roman" panose="02020603050405020304" pitchFamily="18" charset="0"/>
                <a:ea typeface="SimSun" panose="02010600030101010101" pitchFamily="2" charset="-122"/>
              </a:rPr>
              <a:t>Radial and axial mean-square deviations of manipulator at motion along circular trajectory </a:t>
            </a:r>
            <a:r>
              <a:rPr lang="ru-RU" sz="2400" b="1" dirty="0">
                <a:solidFill>
                  <a:srgbClr val="4B53BD"/>
                </a:solidFill>
                <a:latin typeface="Times New Roman" panose="02020603050405020304" pitchFamily="18" charset="0"/>
                <a:ea typeface="SimSun" panose="02010600030101010101" pitchFamily="2" charset="-122"/>
              </a:rPr>
              <a:t>№</a:t>
            </a:r>
            <a:r>
              <a:rPr lang="en-GB" sz="2400" b="1" dirty="0">
                <a:solidFill>
                  <a:srgbClr val="4B53BD"/>
                </a:solidFill>
                <a:latin typeface="Times New Roman" panose="02020603050405020304" pitchFamily="18" charset="0"/>
                <a:ea typeface="SimSun" panose="02010600030101010101" pitchFamily="2" charset="-122"/>
              </a:rPr>
              <a:t>3 in horizontal plane</a:t>
            </a:r>
            <a:endParaRPr lang="ru-RU" sz="2400" b="1" dirty="0">
              <a:solidFill>
                <a:srgbClr val="4B53BD"/>
              </a:solidFill>
              <a:latin typeface="Times New Roman" panose="02020603050405020304" pitchFamily="18" charset="0"/>
              <a:ea typeface="SimSun" panose="02010600030101010101" pitchFamily="2" charset="-122"/>
            </a:endParaRPr>
          </a:p>
        </p:txBody>
      </p:sp>
      <p:grpSp>
        <p:nvGrpSpPr>
          <p:cNvPr id="3" name="Группа 2"/>
          <p:cNvGrpSpPr/>
          <p:nvPr/>
        </p:nvGrpSpPr>
        <p:grpSpPr>
          <a:xfrm>
            <a:off x="8031027" y="1347535"/>
            <a:ext cx="4160974" cy="2522053"/>
            <a:chOff x="8031027" y="1347535"/>
            <a:chExt cx="4160974" cy="2522053"/>
          </a:xfrm>
        </p:grpSpPr>
        <p:pic>
          <p:nvPicPr>
            <p:cNvPr id="21" name="Рисунок 20" descr="C:\Users\Ruslan\AppData\Local\Microsoft\Windows\INetCache\Content.Word\Two_top_3_R.TIF"/>
            <p:cNvPicPr/>
            <p:nvPr/>
          </p:nvPicPr>
          <p:blipFill rotWithShape="1">
            <a:blip r:embed="rId3">
              <a:extLst>
                <a:ext uri="{28A0092B-C50C-407E-A947-70E740481C1C}">
                  <a14:useLocalDpi xmlns:a14="http://schemas.microsoft.com/office/drawing/2010/main" val="0"/>
                </a:ext>
              </a:extLst>
            </a:blip>
            <a:srcRect t="1066" r="6473" b="-1275"/>
            <a:stretch/>
          </p:blipFill>
          <p:spPr bwMode="auto">
            <a:xfrm>
              <a:off x="8031027" y="1347535"/>
              <a:ext cx="4160974" cy="2522053"/>
            </a:xfrm>
            <a:prstGeom prst="rect">
              <a:avLst/>
            </a:prstGeom>
            <a:noFill/>
            <a:ln>
              <a:noFill/>
            </a:ln>
            <a:extLst>
              <a:ext uri="{53640926-AAD7-44D8-BBD7-CCE9431645EC}">
                <a14:shadowObscured xmlns:a14="http://schemas.microsoft.com/office/drawing/2010/main"/>
              </a:ext>
            </a:extLst>
          </p:spPr>
        </p:pic>
        <p:pic>
          <p:nvPicPr>
            <p:cNvPr id="26" name="Рисунок 25"/>
            <p:cNvPicPr>
              <a:picLocks noChangeAspect="1"/>
            </p:cNvPicPr>
            <p:nvPr/>
          </p:nvPicPr>
          <p:blipFill>
            <a:blip r:embed="rId4"/>
            <a:stretch>
              <a:fillRect/>
            </a:stretch>
          </p:blipFill>
          <p:spPr>
            <a:xfrm>
              <a:off x="8329511" y="2462909"/>
              <a:ext cx="127715" cy="158902"/>
            </a:xfrm>
            <a:prstGeom prst="rect">
              <a:avLst/>
            </a:prstGeom>
          </p:spPr>
        </p:pic>
      </p:grpSp>
      <p:grpSp>
        <p:nvGrpSpPr>
          <p:cNvPr id="4" name="Группа 3"/>
          <p:cNvGrpSpPr/>
          <p:nvPr/>
        </p:nvGrpSpPr>
        <p:grpSpPr>
          <a:xfrm>
            <a:off x="8031025" y="3869369"/>
            <a:ext cx="4160975" cy="2521834"/>
            <a:chOff x="8031025" y="3869369"/>
            <a:chExt cx="4160975" cy="2521834"/>
          </a:xfrm>
        </p:grpSpPr>
        <p:pic>
          <p:nvPicPr>
            <p:cNvPr id="23" name="Рисунок 22" descr="C:\Users\Ruslan\AppData\Local\Microsoft\Windows\INetCache\Content.Word\Two_top_3_Z.TIF"/>
            <p:cNvPicPr/>
            <p:nvPr/>
          </p:nvPicPr>
          <p:blipFill rotWithShape="1">
            <a:blip r:embed="rId5">
              <a:extLst>
                <a:ext uri="{28A0092B-C50C-407E-A947-70E740481C1C}">
                  <a14:useLocalDpi xmlns:a14="http://schemas.microsoft.com/office/drawing/2010/main" val="0"/>
                </a:ext>
              </a:extLst>
            </a:blip>
            <a:srcRect t="1123" r="6579" b="-1222"/>
            <a:stretch/>
          </p:blipFill>
          <p:spPr bwMode="auto">
            <a:xfrm>
              <a:off x="8031025" y="3869369"/>
              <a:ext cx="4160975" cy="2521834"/>
            </a:xfrm>
            <a:prstGeom prst="rect">
              <a:avLst/>
            </a:prstGeom>
            <a:noFill/>
            <a:ln>
              <a:noFill/>
            </a:ln>
            <a:extLst>
              <a:ext uri="{53640926-AAD7-44D8-BBD7-CCE9431645EC}">
                <a14:shadowObscured xmlns:a14="http://schemas.microsoft.com/office/drawing/2010/main"/>
              </a:ext>
            </a:extLst>
          </p:spPr>
        </p:pic>
        <p:pic>
          <p:nvPicPr>
            <p:cNvPr id="28" name="Рисунок 27"/>
            <p:cNvPicPr>
              <a:picLocks noChangeAspect="1"/>
            </p:cNvPicPr>
            <p:nvPr/>
          </p:nvPicPr>
          <p:blipFill>
            <a:blip r:embed="rId4"/>
            <a:stretch>
              <a:fillRect/>
            </a:stretch>
          </p:blipFill>
          <p:spPr>
            <a:xfrm>
              <a:off x="8240610" y="4989808"/>
              <a:ext cx="127715" cy="158902"/>
            </a:xfrm>
            <a:prstGeom prst="rect">
              <a:avLst/>
            </a:prstGeom>
          </p:spPr>
        </p:pic>
      </p:grpSp>
      <p:grpSp>
        <p:nvGrpSpPr>
          <p:cNvPr id="5" name="Группа 4"/>
          <p:cNvGrpSpPr/>
          <p:nvPr/>
        </p:nvGrpSpPr>
        <p:grpSpPr>
          <a:xfrm>
            <a:off x="3870052" y="3869370"/>
            <a:ext cx="4160973" cy="2521833"/>
            <a:chOff x="3870052" y="3869370"/>
            <a:chExt cx="4160973" cy="2521833"/>
          </a:xfrm>
        </p:grpSpPr>
        <p:pic>
          <p:nvPicPr>
            <p:cNvPr id="22" name="Рисунок 21" descr="C:\Users\Ruslan\AppData\Local\Microsoft\Windows\INetCache\Content.Word\One_top_3_Z.TIF"/>
            <p:cNvPicPr/>
            <p:nvPr/>
          </p:nvPicPr>
          <p:blipFill rotWithShape="1">
            <a:blip r:embed="rId6">
              <a:extLst>
                <a:ext uri="{28A0092B-C50C-407E-A947-70E740481C1C}">
                  <a14:useLocalDpi xmlns:a14="http://schemas.microsoft.com/office/drawing/2010/main" val="0"/>
                </a:ext>
              </a:extLst>
            </a:blip>
            <a:srcRect t="1070" r="6481" b="-1273"/>
            <a:stretch/>
          </p:blipFill>
          <p:spPr bwMode="auto">
            <a:xfrm>
              <a:off x="3870052" y="3869370"/>
              <a:ext cx="4160973" cy="2521833"/>
            </a:xfrm>
            <a:prstGeom prst="rect">
              <a:avLst/>
            </a:prstGeom>
            <a:noFill/>
            <a:ln>
              <a:noFill/>
            </a:ln>
            <a:extLst>
              <a:ext uri="{53640926-AAD7-44D8-BBD7-CCE9431645EC}">
                <a14:shadowObscured xmlns:a14="http://schemas.microsoft.com/office/drawing/2010/main"/>
              </a:ext>
            </a:extLst>
          </p:spPr>
        </p:pic>
        <p:pic>
          <p:nvPicPr>
            <p:cNvPr id="29" name="Рисунок 28"/>
            <p:cNvPicPr>
              <a:picLocks noChangeAspect="1"/>
            </p:cNvPicPr>
            <p:nvPr/>
          </p:nvPicPr>
          <p:blipFill>
            <a:blip r:embed="rId4"/>
            <a:stretch>
              <a:fillRect/>
            </a:stretch>
          </p:blipFill>
          <p:spPr>
            <a:xfrm>
              <a:off x="4079822" y="4989808"/>
              <a:ext cx="127715" cy="158902"/>
            </a:xfrm>
            <a:prstGeom prst="rect">
              <a:avLst/>
            </a:prstGeom>
          </p:spPr>
        </p:pic>
      </p:grpSp>
      <p:grpSp>
        <p:nvGrpSpPr>
          <p:cNvPr id="2" name="Группа 1"/>
          <p:cNvGrpSpPr/>
          <p:nvPr/>
        </p:nvGrpSpPr>
        <p:grpSpPr>
          <a:xfrm>
            <a:off x="3870055" y="1323364"/>
            <a:ext cx="4160971" cy="2521832"/>
            <a:chOff x="3870055" y="1323364"/>
            <a:chExt cx="4160971" cy="2521832"/>
          </a:xfrm>
        </p:grpSpPr>
        <p:pic>
          <p:nvPicPr>
            <p:cNvPr id="24" name="Рисунок 23" descr="C:\Users\Ruslan\AppData\Local\Microsoft\Windows\INetCache\Content.Word\One_top_3_R.TIF"/>
            <p:cNvPicPr/>
            <p:nvPr/>
          </p:nvPicPr>
          <p:blipFill rotWithShape="1">
            <a:blip r:embed="rId7">
              <a:extLst>
                <a:ext uri="{28A0092B-C50C-407E-A947-70E740481C1C}">
                  <a14:useLocalDpi xmlns:a14="http://schemas.microsoft.com/office/drawing/2010/main" val="0"/>
                </a:ext>
              </a:extLst>
            </a:blip>
            <a:srcRect t="1123" r="6579" b="-1222"/>
            <a:stretch/>
          </p:blipFill>
          <p:spPr bwMode="auto">
            <a:xfrm>
              <a:off x="3870055" y="1323364"/>
              <a:ext cx="4160971" cy="2521832"/>
            </a:xfrm>
            <a:prstGeom prst="rect">
              <a:avLst/>
            </a:prstGeom>
            <a:noFill/>
            <a:ln>
              <a:noFill/>
            </a:ln>
            <a:extLst>
              <a:ext uri="{53640926-AAD7-44D8-BBD7-CCE9431645EC}">
                <a14:shadowObscured xmlns:a14="http://schemas.microsoft.com/office/drawing/2010/main"/>
              </a:ext>
            </a:extLst>
          </p:spPr>
        </p:pic>
        <p:pic>
          <p:nvPicPr>
            <p:cNvPr id="30" name="Рисунок 29"/>
            <p:cNvPicPr>
              <a:picLocks noChangeAspect="1"/>
            </p:cNvPicPr>
            <p:nvPr/>
          </p:nvPicPr>
          <p:blipFill>
            <a:blip r:embed="rId4"/>
            <a:stretch>
              <a:fillRect/>
            </a:stretch>
          </p:blipFill>
          <p:spPr>
            <a:xfrm>
              <a:off x="4079822" y="2431093"/>
              <a:ext cx="127715" cy="158902"/>
            </a:xfrm>
            <a:prstGeom prst="rect">
              <a:avLst/>
            </a:prstGeom>
          </p:spPr>
        </p:pic>
      </p:grpSp>
      <p:pic>
        <p:nvPicPr>
          <p:cNvPr id="31" name="Рисунок 30"/>
          <p:cNvPicPr>
            <a:picLocks noChangeAspect="1"/>
          </p:cNvPicPr>
          <p:nvPr/>
        </p:nvPicPr>
        <p:blipFill>
          <a:blip r:embed="rId8"/>
          <a:stretch>
            <a:fillRect/>
          </a:stretch>
        </p:blipFill>
        <p:spPr>
          <a:xfrm>
            <a:off x="3959159" y="2147583"/>
            <a:ext cx="101917" cy="138781"/>
          </a:xfrm>
          <a:prstGeom prst="rect">
            <a:avLst/>
          </a:prstGeom>
        </p:spPr>
      </p:pic>
      <p:pic>
        <p:nvPicPr>
          <p:cNvPr id="32" name="Рисунок 31"/>
          <p:cNvPicPr>
            <a:picLocks noChangeAspect="1"/>
          </p:cNvPicPr>
          <p:nvPr/>
        </p:nvPicPr>
        <p:blipFill>
          <a:blip r:embed="rId9"/>
          <a:stretch>
            <a:fillRect/>
          </a:stretch>
        </p:blipFill>
        <p:spPr>
          <a:xfrm>
            <a:off x="6140464" y="3647815"/>
            <a:ext cx="444818" cy="154233"/>
          </a:xfrm>
          <a:prstGeom prst="rect">
            <a:avLst/>
          </a:prstGeom>
        </p:spPr>
      </p:pic>
      <p:pic>
        <p:nvPicPr>
          <p:cNvPr id="33" name="Рисунок 32"/>
          <p:cNvPicPr>
            <a:picLocks noChangeAspect="1"/>
          </p:cNvPicPr>
          <p:nvPr/>
        </p:nvPicPr>
        <p:blipFill>
          <a:blip r:embed="rId9"/>
          <a:stretch>
            <a:fillRect/>
          </a:stretch>
        </p:blipFill>
        <p:spPr>
          <a:xfrm>
            <a:off x="10222249" y="3665595"/>
            <a:ext cx="444818" cy="154233"/>
          </a:xfrm>
          <a:prstGeom prst="rect">
            <a:avLst/>
          </a:prstGeom>
        </p:spPr>
      </p:pic>
      <p:pic>
        <p:nvPicPr>
          <p:cNvPr id="34" name="Рисунок 33"/>
          <p:cNvPicPr>
            <a:picLocks noChangeAspect="1"/>
          </p:cNvPicPr>
          <p:nvPr/>
        </p:nvPicPr>
        <p:blipFill>
          <a:blip r:embed="rId9"/>
          <a:stretch>
            <a:fillRect/>
          </a:stretch>
        </p:blipFill>
        <p:spPr>
          <a:xfrm>
            <a:off x="6143004" y="6183044"/>
            <a:ext cx="444818" cy="154233"/>
          </a:xfrm>
          <a:prstGeom prst="rect">
            <a:avLst/>
          </a:prstGeom>
        </p:spPr>
      </p:pic>
      <p:pic>
        <p:nvPicPr>
          <p:cNvPr id="35" name="Рисунок 34"/>
          <p:cNvPicPr>
            <a:picLocks noChangeAspect="1"/>
          </p:cNvPicPr>
          <p:nvPr/>
        </p:nvPicPr>
        <p:blipFill>
          <a:blip r:embed="rId9"/>
          <a:stretch>
            <a:fillRect/>
          </a:stretch>
        </p:blipFill>
        <p:spPr>
          <a:xfrm>
            <a:off x="10263604" y="6193839"/>
            <a:ext cx="444818" cy="154233"/>
          </a:xfrm>
          <a:prstGeom prst="rect">
            <a:avLst/>
          </a:prstGeom>
        </p:spPr>
      </p:pic>
      <p:pic>
        <p:nvPicPr>
          <p:cNvPr id="36" name="Рисунок 35"/>
          <p:cNvPicPr>
            <a:picLocks noChangeAspect="1"/>
          </p:cNvPicPr>
          <p:nvPr/>
        </p:nvPicPr>
        <p:blipFill>
          <a:blip r:embed="rId8"/>
          <a:stretch>
            <a:fillRect/>
          </a:stretch>
        </p:blipFill>
        <p:spPr>
          <a:xfrm>
            <a:off x="3959055" y="4690608"/>
            <a:ext cx="101917" cy="138781"/>
          </a:xfrm>
          <a:prstGeom prst="rect">
            <a:avLst/>
          </a:prstGeom>
        </p:spPr>
      </p:pic>
      <p:pic>
        <p:nvPicPr>
          <p:cNvPr id="37" name="Рисунок 36"/>
          <p:cNvPicPr>
            <a:picLocks noChangeAspect="1"/>
          </p:cNvPicPr>
          <p:nvPr/>
        </p:nvPicPr>
        <p:blipFill>
          <a:blip r:embed="rId8"/>
          <a:stretch>
            <a:fillRect/>
          </a:stretch>
        </p:blipFill>
        <p:spPr>
          <a:xfrm>
            <a:off x="8212353" y="2175224"/>
            <a:ext cx="101917" cy="138781"/>
          </a:xfrm>
          <a:prstGeom prst="rect">
            <a:avLst/>
          </a:prstGeom>
        </p:spPr>
      </p:pic>
      <p:pic>
        <p:nvPicPr>
          <p:cNvPr id="38" name="Рисунок 37"/>
          <p:cNvPicPr>
            <a:picLocks noChangeAspect="1"/>
          </p:cNvPicPr>
          <p:nvPr/>
        </p:nvPicPr>
        <p:blipFill>
          <a:blip r:embed="rId8"/>
          <a:stretch>
            <a:fillRect/>
          </a:stretch>
        </p:blipFill>
        <p:spPr>
          <a:xfrm>
            <a:off x="8120912" y="4690608"/>
            <a:ext cx="101917" cy="138781"/>
          </a:xfrm>
          <a:prstGeom prst="rect">
            <a:avLst/>
          </a:prstGeom>
        </p:spPr>
      </p:pic>
    </p:spTree>
    <p:extLst>
      <p:ext uri="{BB962C8B-B14F-4D97-AF65-F5344CB8AC3E}">
        <p14:creationId xmlns:p14="http://schemas.microsoft.com/office/powerpoint/2010/main" val="257694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Рисунок 22"/>
          <p:cNvPicPr>
            <a:picLocks noChangeAspect="1"/>
          </p:cNvPicPr>
          <p:nvPr/>
        </p:nvPicPr>
        <p:blipFill rotWithShape="1">
          <a:blip r:embed="rId2"/>
          <a:srcRect/>
          <a:stretch/>
        </p:blipFill>
        <p:spPr>
          <a:xfrm>
            <a:off x="18306" y="2301541"/>
            <a:ext cx="3852000" cy="4392000"/>
          </a:xfrm>
          <a:prstGeom prst="rect">
            <a:avLst/>
          </a:prstGeom>
        </p:spPr>
      </p:pic>
      <p:sp>
        <p:nvSpPr>
          <p:cNvPr id="22" name="Прямоугольник 21"/>
          <p:cNvSpPr/>
          <p:nvPr/>
        </p:nvSpPr>
        <p:spPr>
          <a:xfrm>
            <a:off x="4969202" y="6391204"/>
            <a:ext cx="6628738"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1 – </a:t>
            </a:r>
            <a:r>
              <a:rPr lang="en-GB" dirty="0">
                <a:latin typeface="Times New Roman" panose="02020603050405020304" pitchFamily="18" charset="0"/>
                <a:ea typeface="Times New Roman" panose="02020603050405020304" pitchFamily="18" charset="0"/>
              </a:rPr>
              <a:t>at radius</a:t>
            </a:r>
            <a:r>
              <a:rPr lang="ru-RU"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equal to</a:t>
            </a:r>
            <a:r>
              <a:rPr lang="ru-RU"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Calibri" panose="020F0502020204030204" pitchFamily="34" charset="0"/>
              </a:rPr>
              <a:t>10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2 – </a:t>
            </a:r>
            <a:r>
              <a:rPr lang="ru-RU" dirty="0">
                <a:latin typeface="Times New Roman" panose="02020603050405020304" pitchFamily="18" charset="0"/>
                <a:ea typeface="Calibri" panose="020F0502020204030204" pitchFamily="34" charset="0"/>
              </a:rPr>
              <a:t>50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3</a:t>
            </a:r>
            <a:r>
              <a:rPr lang="en-US" dirty="0">
                <a:latin typeface="Times New Roman" panose="02020603050405020304" pitchFamily="18" charset="0"/>
                <a:ea typeface="Calibri" panose="020F0502020204030204" pitchFamily="34" charset="0"/>
              </a:rPr>
              <a:t> – </a:t>
            </a:r>
            <a:r>
              <a:rPr lang="ru-RU" dirty="0">
                <a:latin typeface="Times New Roman" panose="02020603050405020304" pitchFamily="18" charset="0"/>
                <a:ea typeface="Calibri" panose="020F0502020204030204" pitchFamily="34" charset="0"/>
              </a:rPr>
              <a:t>100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 </a:t>
            </a:r>
            <a:r>
              <a:rPr lang="ru-RU" dirty="0">
                <a:latin typeface="Times New Roman" panose="02020603050405020304" pitchFamily="18" charset="0"/>
                <a:ea typeface="Calibri" panose="020F0502020204030204" pitchFamily="34" charset="0"/>
              </a:rPr>
              <a:t>4</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  150 </a:t>
            </a:r>
            <a:r>
              <a:rPr lang="en-US" dirty="0">
                <a:latin typeface="Times New Roman" panose="02020603050405020304" pitchFamily="18" charset="0"/>
                <a:ea typeface="Calibri" panose="020F0502020204030204" pitchFamily="34" charset="0"/>
              </a:rPr>
              <a:t>mm</a:t>
            </a:r>
            <a:r>
              <a:rPr lang="ru-RU" dirty="0">
                <a:latin typeface="Times New Roman" panose="02020603050405020304" pitchFamily="18" charset="0"/>
                <a:ea typeface="Calibri" panose="020F0502020204030204" pitchFamily="34" charset="0"/>
              </a:rPr>
              <a:t>. </a:t>
            </a:r>
            <a:endParaRPr lang="ru-RU" dirty="0"/>
          </a:p>
        </p:txBody>
      </p:sp>
      <p:sp>
        <p:nvSpPr>
          <p:cNvPr id="24" name="TextBox 23">
            <a:extLst>
              <a:ext uri="{FF2B5EF4-FFF2-40B4-BE49-F238E27FC236}">
                <a16:creationId xmlns:a16="http://schemas.microsoft.com/office/drawing/2014/main" id="{B457E68E-CE83-4E4F-8D8E-8C2FFFE1C2C5}"/>
              </a:ext>
            </a:extLst>
          </p:cNvPr>
          <p:cNvSpPr txBox="1"/>
          <p:nvPr/>
        </p:nvSpPr>
        <p:spPr>
          <a:xfrm>
            <a:off x="5022626" y="514500"/>
            <a:ext cx="2462457"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drives with one motor</a:t>
            </a:r>
            <a:endParaRPr lang="ru-RU" sz="2000" dirty="0">
              <a:latin typeface="Times New Roman" panose="02020603050405020304" pitchFamily="18" charset="0"/>
              <a:ea typeface="SimSun" panose="02010600030101010101" pitchFamily="2" charset="-122"/>
            </a:endParaRPr>
          </a:p>
        </p:txBody>
      </p:sp>
      <p:sp>
        <p:nvSpPr>
          <p:cNvPr id="25" name="TextBox 11">
            <a:extLst>
              <a:ext uri="{FF2B5EF4-FFF2-40B4-BE49-F238E27FC236}">
                <a16:creationId xmlns:a16="http://schemas.microsoft.com/office/drawing/2014/main" id="{E14635E4-9AC3-42EE-9DDA-3B305894E086}"/>
              </a:ext>
            </a:extLst>
          </p:cNvPr>
          <p:cNvSpPr txBox="1"/>
          <p:nvPr/>
        </p:nvSpPr>
        <p:spPr>
          <a:xfrm>
            <a:off x="8996697" y="514500"/>
            <a:ext cx="2465422"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dual-motor drives</a:t>
            </a:r>
            <a:endParaRPr lang="ru-RU" sz="2000" dirty="0">
              <a:latin typeface="Times New Roman" panose="02020603050405020304" pitchFamily="18" charset="0"/>
              <a:ea typeface="SimSun" panose="02010600030101010101" pitchFamily="2" charset="-122"/>
            </a:endParaRPr>
          </a:p>
        </p:txBody>
      </p:sp>
      <p:sp>
        <p:nvSpPr>
          <p:cNvPr id="30" name="TextBox 14">
            <a:extLst>
              <a:ext uri="{FF2B5EF4-FFF2-40B4-BE49-F238E27FC236}">
                <a16:creationId xmlns:a16="http://schemas.microsoft.com/office/drawing/2014/main" id="{52427463-0165-4052-B101-7178AD92A0EA}"/>
              </a:ext>
            </a:extLst>
          </p:cNvPr>
          <p:cNvSpPr txBox="1"/>
          <p:nvPr/>
        </p:nvSpPr>
        <p:spPr>
          <a:xfrm>
            <a:off x="0" y="42584"/>
            <a:ext cx="3867985" cy="1938992"/>
          </a:xfrm>
          <a:prstGeom prst="rect">
            <a:avLst/>
          </a:prstGeom>
          <a:noFill/>
        </p:spPr>
        <p:txBody>
          <a:bodyPr wrap="square" rtlCol="0">
            <a:spAutoFit/>
          </a:bodyPr>
          <a:lstStyle/>
          <a:p>
            <a:pPr algn="just"/>
            <a:r>
              <a:rPr lang="en-GB" sz="2400" b="1" dirty="0">
                <a:solidFill>
                  <a:srgbClr val="4B53BD"/>
                </a:solidFill>
                <a:latin typeface="Times New Roman" panose="02020603050405020304" pitchFamily="18" charset="0"/>
                <a:ea typeface="SimSun" panose="02010600030101010101" pitchFamily="2" charset="-122"/>
              </a:rPr>
              <a:t>Radial and axial mean-square deviations of manipulator at motion along circular trajectory </a:t>
            </a:r>
            <a:r>
              <a:rPr lang="ru-RU" sz="2400" b="1" dirty="0">
                <a:solidFill>
                  <a:srgbClr val="4B53BD"/>
                </a:solidFill>
                <a:latin typeface="Times New Roman" panose="02020603050405020304" pitchFamily="18" charset="0"/>
                <a:ea typeface="SimSun" panose="02010600030101010101" pitchFamily="2" charset="-122"/>
              </a:rPr>
              <a:t>№</a:t>
            </a:r>
            <a:r>
              <a:rPr lang="en-GB" sz="2400" b="1" dirty="0">
                <a:solidFill>
                  <a:srgbClr val="4B53BD"/>
                </a:solidFill>
                <a:latin typeface="Times New Roman" panose="02020603050405020304" pitchFamily="18" charset="0"/>
                <a:ea typeface="SimSun" panose="02010600030101010101" pitchFamily="2" charset="-122"/>
              </a:rPr>
              <a:t>4 in vertical plane</a:t>
            </a:r>
            <a:endParaRPr lang="ru-RU" sz="2400" b="1" dirty="0">
              <a:solidFill>
                <a:srgbClr val="4B53BD"/>
              </a:solidFill>
              <a:latin typeface="Times New Roman" panose="02020603050405020304" pitchFamily="18" charset="0"/>
              <a:ea typeface="SimSun" panose="02010600030101010101" pitchFamily="2" charset="-122"/>
            </a:endParaRPr>
          </a:p>
        </p:txBody>
      </p:sp>
      <p:grpSp>
        <p:nvGrpSpPr>
          <p:cNvPr id="4" name="Группа 3"/>
          <p:cNvGrpSpPr/>
          <p:nvPr/>
        </p:nvGrpSpPr>
        <p:grpSpPr>
          <a:xfrm>
            <a:off x="8033099" y="1345653"/>
            <a:ext cx="4158901" cy="2521832"/>
            <a:chOff x="8033099" y="1345653"/>
            <a:chExt cx="4158901" cy="2521832"/>
          </a:xfrm>
        </p:grpSpPr>
        <p:pic>
          <p:nvPicPr>
            <p:cNvPr id="17" name="Рисунок 16" descr="C:\Users\Ruslan\AppData\Local\Microsoft\Windows\INetCache\Content.Word\Two_front_2_R.TIF"/>
            <p:cNvPicPr/>
            <p:nvPr/>
          </p:nvPicPr>
          <p:blipFill rotWithShape="1">
            <a:blip r:embed="rId3">
              <a:extLst>
                <a:ext uri="{28A0092B-C50C-407E-A947-70E740481C1C}">
                  <a14:useLocalDpi xmlns:a14="http://schemas.microsoft.com/office/drawing/2010/main" val="0"/>
                </a:ext>
              </a:extLst>
            </a:blip>
            <a:srcRect l="28" t="1146" r="6606" b="-1199"/>
            <a:stretch/>
          </p:blipFill>
          <p:spPr bwMode="auto">
            <a:xfrm>
              <a:off x="8033099" y="1345653"/>
              <a:ext cx="4158901" cy="2521832"/>
            </a:xfrm>
            <a:prstGeom prst="rect">
              <a:avLst/>
            </a:prstGeom>
            <a:noFill/>
            <a:ln>
              <a:noFill/>
            </a:ln>
            <a:extLst>
              <a:ext uri="{53640926-AAD7-44D8-BBD7-CCE9431645EC}">
                <a14:shadowObscured xmlns:a14="http://schemas.microsoft.com/office/drawing/2010/main"/>
              </a:ext>
            </a:extLst>
          </p:spPr>
        </p:pic>
        <p:pic>
          <p:nvPicPr>
            <p:cNvPr id="43" name="Рисунок 42"/>
            <p:cNvPicPr>
              <a:picLocks noChangeAspect="1"/>
            </p:cNvPicPr>
            <p:nvPr/>
          </p:nvPicPr>
          <p:blipFill>
            <a:blip r:embed="rId4"/>
            <a:stretch>
              <a:fillRect/>
            </a:stretch>
          </p:blipFill>
          <p:spPr>
            <a:xfrm>
              <a:off x="8329511" y="2462909"/>
              <a:ext cx="127715" cy="158902"/>
            </a:xfrm>
            <a:prstGeom prst="rect">
              <a:avLst/>
            </a:prstGeom>
          </p:spPr>
        </p:pic>
      </p:grpSp>
      <p:grpSp>
        <p:nvGrpSpPr>
          <p:cNvPr id="3" name="Группа 2"/>
          <p:cNvGrpSpPr/>
          <p:nvPr/>
        </p:nvGrpSpPr>
        <p:grpSpPr>
          <a:xfrm>
            <a:off x="8029989" y="3867485"/>
            <a:ext cx="4162011" cy="2523718"/>
            <a:chOff x="8029989" y="3867485"/>
            <a:chExt cx="4162011" cy="2523718"/>
          </a:xfrm>
        </p:grpSpPr>
        <p:pic>
          <p:nvPicPr>
            <p:cNvPr id="20" name="Рисунок 19" descr="C:\Users\Ruslan\AppData\Local\Microsoft\Windows\INetCache\Content.Word\Two_front_1_X.TIF"/>
            <p:cNvPicPr/>
            <p:nvPr/>
          </p:nvPicPr>
          <p:blipFill rotWithShape="1">
            <a:blip r:embed="rId5">
              <a:extLst>
                <a:ext uri="{28A0092B-C50C-407E-A947-70E740481C1C}">
                  <a14:useLocalDpi xmlns:a14="http://schemas.microsoft.com/office/drawing/2010/main" val="0"/>
                </a:ext>
              </a:extLst>
            </a:blip>
            <a:srcRect l="123" t="1163" r="6520" b="-1204"/>
            <a:stretch/>
          </p:blipFill>
          <p:spPr bwMode="auto">
            <a:xfrm>
              <a:off x="8029989" y="3867485"/>
              <a:ext cx="4162011" cy="2523718"/>
            </a:xfrm>
            <a:prstGeom prst="rect">
              <a:avLst/>
            </a:prstGeom>
            <a:noFill/>
            <a:ln>
              <a:noFill/>
            </a:ln>
            <a:extLst>
              <a:ext uri="{53640926-AAD7-44D8-BBD7-CCE9431645EC}">
                <a14:shadowObscured xmlns:a14="http://schemas.microsoft.com/office/drawing/2010/main"/>
              </a:ext>
            </a:extLst>
          </p:spPr>
        </p:pic>
        <p:pic>
          <p:nvPicPr>
            <p:cNvPr id="44" name="Рисунок 43"/>
            <p:cNvPicPr>
              <a:picLocks noChangeAspect="1"/>
            </p:cNvPicPr>
            <p:nvPr/>
          </p:nvPicPr>
          <p:blipFill>
            <a:blip r:embed="rId4"/>
            <a:stretch>
              <a:fillRect/>
            </a:stretch>
          </p:blipFill>
          <p:spPr>
            <a:xfrm>
              <a:off x="8314270" y="4984728"/>
              <a:ext cx="127715" cy="158902"/>
            </a:xfrm>
            <a:prstGeom prst="rect">
              <a:avLst/>
            </a:prstGeom>
          </p:spPr>
        </p:pic>
      </p:grpSp>
      <p:grpSp>
        <p:nvGrpSpPr>
          <p:cNvPr id="2" name="Группа 1"/>
          <p:cNvGrpSpPr/>
          <p:nvPr/>
        </p:nvGrpSpPr>
        <p:grpSpPr>
          <a:xfrm>
            <a:off x="3871083" y="3869368"/>
            <a:ext cx="4158906" cy="2521835"/>
            <a:chOff x="3871083" y="3869368"/>
            <a:chExt cx="4158906" cy="2521835"/>
          </a:xfrm>
        </p:grpSpPr>
        <p:pic>
          <p:nvPicPr>
            <p:cNvPr id="18" name="Рисунок 17" descr="C:\Users\Ruslan\AppData\Local\Microsoft\Windows\INetCache\Content.Word\One_front_1_X.TIF"/>
            <p:cNvPicPr/>
            <p:nvPr/>
          </p:nvPicPr>
          <p:blipFill rotWithShape="1">
            <a:blip r:embed="rId6">
              <a:extLst>
                <a:ext uri="{28A0092B-C50C-407E-A947-70E740481C1C}">
                  <a14:useLocalDpi xmlns:a14="http://schemas.microsoft.com/office/drawing/2010/main" val="0"/>
                </a:ext>
              </a:extLst>
            </a:blip>
            <a:srcRect l="123" t="1163" r="6501" b="-1224"/>
            <a:stretch/>
          </p:blipFill>
          <p:spPr bwMode="auto">
            <a:xfrm>
              <a:off x="3871083" y="3869368"/>
              <a:ext cx="4158906" cy="2521835"/>
            </a:xfrm>
            <a:prstGeom prst="rect">
              <a:avLst/>
            </a:prstGeom>
            <a:noFill/>
            <a:ln>
              <a:noFill/>
            </a:ln>
            <a:extLst>
              <a:ext uri="{53640926-AAD7-44D8-BBD7-CCE9431645EC}">
                <a14:shadowObscured xmlns:a14="http://schemas.microsoft.com/office/drawing/2010/main"/>
              </a:ext>
            </a:extLst>
          </p:spPr>
        </p:pic>
        <p:pic>
          <p:nvPicPr>
            <p:cNvPr id="45" name="Рисунок 44"/>
            <p:cNvPicPr>
              <a:picLocks noChangeAspect="1"/>
            </p:cNvPicPr>
            <p:nvPr/>
          </p:nvPicPr>
          <p:blipFill>
            <a:blip r:embed="rId4"/>
            <a:stretch>
              <a:fillRect/>
            </a:stretch>
          </p:blipFill>
          <p:spPr>
            <a:xfrm>
              <a:off x="4063867" y="4984728"/>
              <a:ext cx="127715" cy="158902"/>
            </a:xfrm>
            <a:prstGeom prst="rect">
              <a:avLst/>
            </a:prstGeom>
          </p:spPr>
        </p:pic>
      </p:grpSp>
      <p:grpSp>
        <p:nvGrpSpPr>
          <p:cNvPr id="5" name="Группа 4"/>
          <p:cNvGrpSpPr/>
          <p:nvPr/>
        </p:nvGrpSpPr>
        <p:grpSpPr>
          <a:xfrm>
            <a:off x="3970421" y="1345653"/>
            <a:ext cx="4061123" cy="2522778"/>
            <a:chOff x="3970421" y="1345653"/>
            <a:chExt cx="4061123" cy="2522778"/>
          </a:xfrm>
        </p:grpSpPr>
        <p:pic>
          <p:nvPicPr>
            <p:cNvPr id="19" name="Рисунок 18" descr="C:\Users\Ruslan\AppData\Local\Microsoft\Windows\INetCache\Content.Word\One_front_1_R.TIF"/>
            <p:cNvPicPr/>
            <p:nvPr/>
          </p:nvPicPr>
          <p:blipFill rotWithShape="1">
            <a:blip r:embed="rId7">
              <a:extLst>
                <a:ext uri="{28A0092B-C50C-407E-A947-70E740481C1C}">
                  <a14:useLocalDpi xmlns:a14="http://schemas.microsoft.com/office/drawing/2010/main" val="0"/>
                </a:ext>
              </a:extLst>
            </a:blip>
            <a:srcRect l="-25" t="1101" r="6554" b="-1265"/>
            <a:stretch/>
          </p:blipFill>
          <p:spPr bwMode="auto">
            <a:xfrm>
              <a:off x="3970421" y="1345653"/>
              <a:ext cx="4061123" cy="2522778"/>
            </a:xfrm>
            <a:prstGeom prst="rect">
              <a:avLst/>
            </a:prstGeom>
            <a:noFill/>
            <a:ln>
              <a:noFill/>
            </a:ln>
            <a:extLst>
              <a:ext uri="{53640926-AAD7-44D8-BBD7-CCE9431645EC}">
                <a14:shadowObscured xmlns:a14="http://schemas.microsoft.com/office/drawing/2010/main"/>
              </a:ext>
            </a:extLst>
          </p:spPr>
        </p:pic>
        <p:pic>
          <p:nvPicPr>
            <p:cNvPr id="46" name="Рисунок 45"/>
            <p:cNvPicPr>
              <a:picLocks noChangeAspect="1"/>
            </p:cNvPicPr>
            <p:nvPr/>
          </p:nvPicPr>
          <p:blipFill>
            <a:blip r:embed="rId4"/>
            <a:stretch>
              <a:fillRect/>
            </a:stretch>
          </p:blipFill>
          <p:spPr>
            <a:xfrm>
              <a:off x="4159197" y="2462072"/>
              <a:ext cx="127715" cy="158902"/>
            </a:xfrm>
            <a:prstGeom prst="rect">
              <a:avLst/>
            </a:prstGeom>
          </p:spPr>
        </p:pic>
      </p:grpSp>
      <p:pic>
        <p:nvPicPr>
          <p:cNvPr id="51" name="Рисунок 50"/>
          <p:cNvPicPr>
            <a:picLocks noChangeAspect="1"/>
          </p:cNvPicPr>
          <p:nvPr/>
        </p:nvPicPr>
        <p:blipFill>
          <a:blip r:embed="rId8"/>
          <a:stretch>
            <a:fillRect/>
          </a:stretch>
        </p:blipFill>
        <p:spPr>
          <a:xfrm>
            <a:off x="4068379" y="2167903"/>
            <a:ext cx="101917" cy="138781"/>
          </a:xfrm>
          <a:prstGeom prst="rect">
            <a:avLst/>
          </a:prstGeom>
        </p:spPr>
      </p:pic>
      <p:pic>
        <p:nvPicPr>
          <p:cNvPr id="52" name="Рисунок 51"/>
          <p:cNvPicPr>
            <a:picLocks noChangeAspect="1"/>
          </p:cNvPicPr>
          <p:nvPr/>
        </p:nvPicPr>
        <p:blipFill>
          <a:blip r:embed="rId9"/>
          <a:stretch>
            <a:fillRect/>
          </a:stretch>
        </p:blipFill>
        <p:spPr>
          <a:xfrm>
            <a:off x="6150624" y="3668135"/>
            <a:ext cx="444818" cy="154233"/>
          </a:xfrm>
          <a:prstGeom prst="rect">
            <a:avLst/>
          </a:prstGeom>
        </p:spPr>
      </p:pic>
      <p:pic>
        <p:nvPicPr>
          <p:cNvPr id="53" name="Рисунок 52"/>
          <p:cNvPicPr>
            <a:picLocks noChangeAspect="1"/>
          </p:cNvPicPr>
          <p:nvPr/>
        </p:nvPicPr>
        <p:blipFill>
          <a:blip r:embed="rId9"/>
          <a:stretch>
            <a:fillRect/>
          </a:stretch>
        </p:blipFill>
        <p:spPr>
          <a:xfrm>
            <a:off x="10232409" y="3665595"/>
            <a:ext cx="444818" cy="154233"/>
          </a:xfrm>
          <a:prstGeom prst="rect">
            <a:avLst/>
          </a:prstGeom>
        </p:spPr>
      </p:pic>
      <p:pic>
        <p:nvPicPr>
          <p:cNvPr id="54" name="Рисунок 53"/>
          <p:cNvPicPr>
            <a:picLocks noChangeAspect="1"/>
          </p:cNvPicPr>
          <p:nvPr/>
        </p:nvPicPr>
        <p:blipFill>
          <a:blip r:embed="rId9"/>
          <a:stretch>
            <a:fillRect/>
          </a:stretch>
        </p:blipFill>
        <p:spPr>
          <a:xfrm>
            <a:off x="6132844" y="6183044"/>
            <a:ext cx="444818" cy="154233"/>
          </a:xfrm>
          <a:prstGeom prst="rect">
            <a:avLst/>
          </a:prstGeom>
        </p:spPr>
      </p:pic>
      <p:pic>
        <p:nvPicPr>
          <p:cNvPr id="55" name="Рисунок 54"/>
          <p:cNvPicPr>
            <a:picLocks noChangeAspect="1"/>
          </p:cNvPicPr>
          <p:nvPr/>
        </p:nvPicPr>
        <p:blipFill>
          <a:blip r:embed="rId9"/>
          <a:stretch>
            <a:fillRect/>
          </a:stretch>
        </p:blipFill>
        <p:spPr>
          <a:xfrm>
            <a:off x="10233124" y="6193839"/>
            <a:ext cx="444818" cy="154233"/>
          </a:xfrm>
          <a:prstGeom prst="rect">
            <a:avLst/>
          </a:prstGeom>
        </p:spPr>
      </p:pic>
      <p:pic>
        <p:nvPicPr>
          <p:cNvPr id="56" name="Рисунок 55"/>
          <p:cNvPicPr>
            <a:picLocks noChangeAspect="1"/>
          </p:cNvPicPr>
          <p:nvPr/>
        </p:nvPicPr>
        <p:blipFill>
          <a:blip r:embed="rId8"/>
          <a:stretch>
            <a:fillRect/>
          </a:stretch>
        </p:blipFill>
        <p:spPr>
          <a:xfrm>
            <a:off x="3964232" y="4690608"/>
            <a:ext cx="101917" cy="138781"/>
          </a:xfrm>
          <a:prstGeom prst="rect">
            <a:avLst/>
          </a:prstGeom>
        </p:spPr>
      </p:pic>
      <p:pic>
        <p:nvPicPr>
          <p:cNvPr id="57" name="Рисунок 56"/>
          <p:cNvPicPr>
            <a:picLocks noChangeAspect="1"/>
          </p:cNvPicPr>
          <p:nvPr/>
        </p:nvPicPr>
        <p:blipFill>
          <a:blip r:embed="rId8"/>
          <a:stretch>
            <a:fillRect/>
          </a:stretch>
        </p:blipFill>
        <p:spPr>
          <a:xfrm>
            <a:off x="8212353" y="2175224"/>
            <a:ext cx="101917" cy="138781"/>
          </a:xfrm>
          <a:prstGeom prst="rect">
            <a:avLst/>
          </a:prstGeom>
        </p:spPr>
      </p:pic>
      <p:pic>
        <p:nvPicPr>
          <p:cNvPr id="58" name="Рисунок 57"/>
          <p:cNvPicPr>
            <a:picLocks noChangeAspect="1"/>
          </p:cNvPicPr>
          <p:nvPr/>
        </p:nvPicPr>
        <p:blipFill>
          <a:blip r:embed="rId8"/>
          <a:stretch>
            <a:fillRect/>
          </a:stretch>
        </p:blipFill>
        <p:spPr>
          <a:xfrm>
            <a:off x="8212352" y="4690608"/>
            <a:ext cx="101917" cy="138781"/>
          </a:xfrm>
          <a:prstGeom prst="rect">
            <a:avLst/>
          </a:prstGeom>
        </p:spPr>
      </p:pic>
    </p:spTree>
    <p:extLst>
      <p:ext uri="{BB962C8B-B14F-4D97-AF65-F5344CB8AC3E}">
        <p14:creationId xmlns:p14="http://schemas.microsoft.com/office/powerpoint/2010/main" val="1013123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Рисунок 20"/>
          <p:cNvPicPr>
            <a:picLocks noChangeAspect="1"/>
          </p:cNvPicPr>
          <p:nvPr/>
        </p:nvPicPr>
        <p:blipFill rotWithShape="1">
          <a:blip r:embed="rId2"/>
          <a:srcRect/>
          <a:stretch/>
        </p:blipFill>
        <p:spPr>
          <a:xfrm>
            <a:off x="118421" y="2301541"/>
            <a:ext cx="3852000" cy="4392000"/>
          </a:xfrm>
          <a:prstGeom prst="rect">
            <a:avLst/>
          </a:prstGeom>
        </p:spPr>
      </p:pic>
      <p:sp>
        <p:nvSpPr>
          <p:cNvPr id="19" name="Прямоугольник 18"/>
          <p:cNvSpPr/>
          <p:nvPr/>
        </p:nvSpPr>
        <p:spPr>
          <a:xfrm>
            <a:off x="4969202" y="6391204"/>
            <a:ext cx="6628738"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1 – </a:t>
            </a:r>
            <a:r>
              <a:rPr lang="en-GB" dirty="0">
                <a:latin typeface="Times New Roman" panose="02020603050405020304" pitchFamily="18" charset="0"/>
                <a:ea typeface="Times New Roman" panose="02020603050405020304" pitchFamily="18" charset="0"/>
              </a:rPr>
              <a:t>at radius</a:t>
            </a:r>
            <a:r>
              <a:rPr lang="ru-RU"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equal to</a:t>
            </a:r>
            <a:r>
              <a:rPr lang="ru-RU"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Calibri" panose="020F0502020204030204" pitchFamily="34" charset="0"/>
              </a:rPr>
              <a:t>10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2 – </a:t>
            </a:r>
            <a:r>
              <a:rPr lang="ru-RU" dirty="0">
                <a:latin typeface="Times New Roman" panose="02020603050405020304" pitchFamily="18" charset="0"/>
                <a:ea typeface="Calibri" panose="020F0502020204030204" pitchFamily="34" charset="0"/>
              </a:rPr>
              <a:t>50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3</a:t>
            </a:r>
            <a:r>
              <a:rPr lang="en-US" dirty="0">
                <a:latin typeface="Times New Roman" panose="02020603050405020304" pitchFamily="18" charset="0"/>
                <a:ea typeface="Calibri" panose="020F0502020204030204" pitchFamily="34" charset="0"/>
              </a:rPr>
              <a:t> – </a:t>
            </a:r>
            <a:r>
              <a:rPr lang="ru-RU" dirty="0">
                <a:latin typeface="Times New Roman" panose="02020603050405020304" pitchFamily="18" charset="0"/>
                <a:ea typeface="Calibri" panose="020F0502020204030204" pitchFamily="34" charset="0"/>
              </a:rPr>
              <a:t>100 </a:t>
            </a:r>
            <a:r>
              <a:rPr lang="en-GB" dirty="0">
                <a:latin typeface="Times New Roman" panose="02020603050405020304" pitchFamily="18" charset="0"/>
                <a:ea typeface="Calibri" panose="020F0502020204030204" pitchFamily="34" charset="0"/>
              </a:rPr>
              <a:t>mm</a:t>
            </a:r>
            <a:r>
              <a:rPr lang="en-US" dirty="0">
                <a:latin typeface="Times New Roman" panose="02020603050405020304" pitchFamily="18" charset="0"/>
                <a:ea typeface="Calibri" panose="020F0502020204030204" pitchFamily="34" charset="0"/>
              </a:rPr>
              <a:t> ; </a:t>
            </a:r>
            <a:r>
              <a:rPr lang="ru-RU" dirty="0">
                <a:latin typeface="Times New Roman" panose="02020603050405020304" pitchFamily="18" charset="0"/>
                <a:ea typeface="Calibri" panose="020F0502020204030204" pitchFamily="34" charset="0"/>
              </a:rPr>
              <a:t>4</a:t>
            </a:r>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  150 </a:t>
            </a:r>
            <a:r>
              <a:rPr lang="en-US" dirty="0">
                <a:latin typeface="Times New Roman" panose="02020603050405020304" pitchFamily="18" charset="0"/>
                <a:ea typeface="Calibri" panose="020F0502020204030204" pitchFamily="34" charset="0"/>
              </a:rPr>
              <a:t>mm</a:t>
            </a:r>
            <a:r>
              <a:rPr lang="ru-RU" dirty="0">
                <a:latin typeface="Times New Roman" panose="02020603050405020304" pitchFamily="18" charset="0"/>
                <a:ea typeface="Calibri" panose="020F0502020204030204" pitchFamily="34" charset="0"/>
              </a:rPr>
              <a:t>. </a:t>
            </a:r>
            <a:endParaRPr lang="ru-RU" dirty="0"/>
          </a:p>
        </p:txBody>
      </p:sp>
      <p:sp>
        <p:nvSpPr>
          <p:cNvPr id="20" name="TextBox 19">
            <a:extLst>
              <a:ext uri="{FF2B5EF4-FFF2-40B4-BE49-F238E27FC236}">
                <a16:creationId xmlns:a16="http://schemas.microsoft.com/office/drawing/2014/main" id="{B457E68E-CE83-4E4F-8D8E-8C2FFFE1C2C5}"/>
              </a:ext>
            </a:extLst>
          </p:cNvPr>
          <p:cNvSpPr txBox="1"/>
          <p:nvPr/>
        </p:nvSpPr>
        <p:spPr>
          <a:xfrm>
            <a:off x="5022626" y="514500"/>
            <a:ext cx="2462457"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drives with one motor</a:t>
            </a:r>
            <a:endParaRPr lang="ru-RU" sz="2000" dirty="0">
              <a:latin typeface="Times New Roman" panose="02020603050405020304" pitchFamily="18" charset="0"/>
              <a:ea typeface="SimSun" panose="02010600030101010101" pitchFamily="2" charset="-122"/>
            </a:endParaRPr>
          </a:p>
        </p:txBody>
      </p:sp>
      <p:sp>
        <p:nvSpPr>
          <p:cNvPr id="22" name="TextBox 11">
            <a:extLst>
              <a:ext uri="{FF2B5EF4-FFF2-40B4-BE49-F238E27FC236}">
                <a16:creationId xmlns:a16="http://schemas.microsoft.com/office/drawing/2014/main" id="{E14635E4-9AC3-42EE-9DDA-3B305894E086}"/>
              </a:ext>
            </a:extLst>
          </p:cNvPr>
          <p:cNvSpPr txBox="1"/>
          <p:nvPr/>
        </p:nvSpPr>
        <p:spPr>
          <a:xfrm>
            <a:off x="8996697" y="514500"/>
            <a:ext cx="2465422" cy="707886"/>
          </a:xfrm>
          <a:prstGeom prst="rect">
            <a:avLst/>
          </a:prstGeom>
          <a:noFill/>
        </p:spPr>
        <p:txBody>
          <a:bodyPr wrap="square" rtlCol="0">
            <a:spAutoFit/>
          </a:bodyPr>
          <a:lstStyle/>
          <a:p>
            <a:pPr algn="just"/>
            <a:r>
              <a:rPr lang="en-GB" sz="2000" dirty="0">
                <a:latin typeface="Times New Roman" panose="02020603050405020304" pitchFamily="18" charset="0"/>
                <a:ea typeface="SimSun" panose="02010600030101010101" pitchFamily="2" charset="-122"/>
              </a:rPr>
              <a:t>for manipulator with dual-motor drives</a:t>
            </a:r>
            <a:endParaRPr lang="ru-RU" sz="2000" dirty="0">
              <a:latin typeface="Times New Roman" panose="02020603050405020304" pitchFamily="18" charset="0"/>
              <a:ea typeface="SimSun" panose="02010600030101010101" pitchFamily="2" charset="-122"/>
            </a:endParaRPr>
          </a:p>
        </p:txBody>
      </p:sp>
      <p:sp>
        <p:nvSpPr>
          <p:cNvPr id="23" name="TextBox 14">
            <a:extLst>
              <a:ext uri="{FF2B5EF4-FFF2-40B4-BE49-F238E27FC236}">
                <a16:creationId xmlns:a16="http://schemas.microsoft.com/office/drawing/2014/main" id="{52427463-0165-4052-B101-7178AD92A0EA}"/>
              </a:ext>
            </a:extLst>
          </p:cNvPr>
          <p:cNvSpPr txBox="1"/>
          <p:nvPr/>
        </p:nvSpPr>
        <p:spPr>
          <a:xfrm>
            <a:off x="0" y="42584"/>
            <a:ext cx="3867985" cy="1938992"/>
          </a:xfrm>
          <a:prstGeom prst="rect">
            <a:avLst/>
          </a:prstGeom>
          <a:noFill/>
        </p:spPr>
        <p:txBody>
          <a:bodyPr wrap="square" rtlCol="0">
            <a:spAutoFit/>
          </a:bodyPr>
          <a:lstStyle/>
          <a:p>
            <a:pPr algn="just"/>
            <a:r>
              <a:rPr lang="en-GB" sz="2400" b="1" dirty="0">
                <a:solidFill>
                  <a:srgbClr val="4B53BD"/>
                </a:solidFill>
                <a:latin typeface="Times New Roman" panose="02020603050405020304" pitchFamily="18" charset="0"/>
                <a:ea typeface="SimSun" panose="02010600030101010101" pitchFamily="2" charset="-122"/>
              </a:rPr>
              <a:t>Radial and axial mean-square deviations of manipulator at motion along circular trajectory </a:t>
            </a:r>
            <a:r>
              <a:rPr lang="ru-RU" sz="2400" b="1" dirty="0">
                <a:solidFill>
                  <a:srgbClr val="4B53BD"/>
                </a:solidFill>
                <a:latin typeface="Times New Roman" panose="02020603050405020304" pitchFamily="18" charset="0"/>
                <a:ea typeface="SimSun" panose="02010600030101010101" pitchFamily="2" charset="-122"/>
              </a:rPr>
              <a:t>№</a:t>
            </a:r>
            <a:r>
              <a:rPr lang="en-GB" sz="2400" b="1" dirty="0">
                <a:solidFill>
                  <a:srgbClr val="4B53BD"/>
                </a:solidFill>
                <a:latin typeface="Times New Roman" panose="02020603050405020304" pitchFamily="18" charset="0"/>
                <a:ea typeface="SimSun" panose="02010600030101010101" pitchFamily="2" charset="-122"/>
              </a:rPr>
              <a:t>6 in vertical plane</a:t>
            </a:r>
            <a:endParaRPr lang="ru-RU" sz="2400" b="1" dirty="0">
              <a:solidFill>
                <a:srgbClr val="4B53BD"/>
              </a:solidFill>
              <a:latin typeface="Times New Roman" panose="02020603050405020304" pitchFamily="18" charset="0"/>
              <a:ea typeface="SimSun" panose="02010600030101010101" pitchFamily="2" charset="-122"/>
            </a:endParaRPr>
          </a:p>
        </p:txBody>
      </p:sp>
      <p:grpSp>
        <p:nvGrpSpPr>
          <p:cNvPr id="4" name="Группа 3"/>
          <p:cNvGrpSpPr/>
          <p:nvPr/>
        </p:nvGrpSpPr>
        <p:grpSpPr>
          <a:xfrm>
            <a:off x="8031025" y="1346909"/>
            <a:ext cx="4160975" cy="2523089"/>
            <a:chOff x="8031025" y="1346909"/>
            <a:chExt cx="4160975" cy="2523089"/>
          </a:xfrm>
        </p:grpSpPr>
        <p:pic>
          <p:nvPicPr>
            <p:cNvPr id="15" name="Рисунок 14" descr="C:\Users\Ruslan\AppData\Local\Microsoft\Windows\INetCache\Content.Word\Two_top_3_R.TIF"/>
            <p:cNvPicPr/>
            <p:nvPr/>
          </p:nvPicPr>
          <p:blipFill rotWithShape="1">
            <a:blip r:embed="rId3">
              <a:extLst>
                <a:ext uri="{28A0092B-C50C-407E-A947-70E740481C1C}">
                  <a14:useLocalDpi xmlns:a14="http://schemas.microsoft.com/office/drawing/2010/main" val="0"/>
                </a:ext>
              </a:extLst>
            </a:blip>
            <a:srcRect l="173" t="1153" r="6488" b="-1173"/>
            <a:stretch/>
          </p:blipFill>
          <p:spPr bwMode="auto">
            <a:xfrm>
              <a:off x="8031025" y="1346909"/>
              <a:ext cx="4160975" cy="2523089"/>
            </a:xfrm>
            <a:prstGeom prst="rect">
              <a:avLst/>
            </a:prstGeom>
            <a:noFill/>
            <a:ln>
              <a:noFill/>
            </a:ln>
            <a:extLst>
              <a:ext uri="{53640926-AAD7-44D8-BBD7-CCE9431645EC}">
                <a14:shadowObscured xmlns:a14="http://schemas.microsoft.com/office/drawing/2010/main"/>
              </a:ext>
            </a:extLst>
          </p:spPr>
        </p:pic>
        <p:pic>
          <p:nvPicPr>
            <p:cNvPr id="24" name="Рисунок 23"/>
            <p:cNvPicPr>
              <a:picLocks noChangeAspect="1"/>
            </p:cNvPicPr>
            <p:nvPr/>
          </p:nvPicPr>
          <p:blipFill>
            <a:blip r:embed="rId4"/>
            <a:stretch>
              <a:fillRect/>
            </a:stretch>
          </p:blipFill>
          <p:spPr>
            <a:xfrm>
              <a:off x="8329511" y="2462909"/>
              <a:ext cx="127715" cy="158902"/>
            </a:xfrm>
            <a:prstGeom prst="rect">
              <a:avLst/>
            </a:prstGeom>
          </p:spPr>
        </p:pic>
      </p:grpSp>
      <p:grpSp>
        <p:nvGrpSpPr>
          <p:cNvPr id="3" name="Группа 2"/>
          <p:cNvGrpSpPr/>
          <p:nvPr/>
        </p:nvGrpSpPr>
        <p:grpSpPr>
          <a:xfrm>
            <a:off x="8031025" y="3868741"/>
            <a:ext cx="4160976" cy="2523090"/>
            <a:chOff x="8031025" y="3868741"/>
            <a:chExt cx="4160976" cy="2523090"/>
          </a:xfrm>
        </p:grpSpPr>
        <p:pic>
          <p:nvPicPr>
            <p:cNvPr id="17" name="Рисунок 16" descr="C:\Users\Ruslan\AppData\Local\Microsoft\Windows\INetCache\Content.Word\Two_front_3_X.TIF"/>
            <p:cNvPicPr/>
            <p:nvPr/>
          </p:nvPicPr>
          <p:blipFill rotWithShape="1">
            <a:blip r:embed="rId5">
              <a:extLst>
                <a:ext uri="{28A0092B-C50C-407E-A947-70E740481C1C}">
                  <a14:useLocalDpi xmlns:a14="http://schemas.microsoft.com/office/drawing/2010/main" val="0"/>
                </a:ext>
              </a:extLst>
            </a:blip>
            <a:srcRect l="196" t="1156" r="6512" b="-1170"/>
            <a:stretch/>
          </p:blipFill>
          <p:spPr bwMode="auto">
            <a:xfrm>
              <a:off x="8031025" y="3868741"/>
              <a:ext cx="4160976" cy="2523090"/>
            </a:xfrm>
            <a:prstGeom prst="rect">
              <a:avLst/>
            </a:prstGeom>
            <a:noFill/>
            <a:ln>
              <a:noFill/>
            </a:ln>
            <a:extLst>
              <a:ext uri="{53640926-AAD7-44D8-BBD7-CCE9431645EC}">
                <a14:shadowObscured xmlns:a14="http://schemas.microsoft.com/office/drawing/2010/main"/>
              </a:ext>
            </a:extLst>
          </p:spPr>
        </p:pic>
        <p:pic>
          <p:nvPicPr>
            <p:cNvPr id="25" name="Рисунок 24"/>
            <p:cNvPicPr>
              <a:picLocks noChangeAspect="1"/>
            </p:cNvPicPr>
            <p:nvPr/>
          </p:nvPicPr>
          <p:blipFill>
            <a:blip r:embed="rId4"/>
            <a:stretch>
              <a:fillRect/>
            </a:stretch>
          </p:blipFill>
          <p:spPr>
            <a:xfrm>
              <a:off x="8314270" y="4984728"/>
              <a:ext cx="127715" cy="158902"/>
            </a:xfrm>
            <a:prstGeom prst="rect">
              <a:avLst/>
            </a:prstGeom>
          </p:spPr>
        </p:pic>
      </p:grpSp>
      <p:grpSp>
        <p:nvGrpSpPr>
          <p:cNvPr id="2" name="Группа 1"/>
          <p:cNvGrpSpPr/>
          <p:nvPr/>
        </p:nvGrpSpPr>
        <p:grpSpPr>
          <a:xfrm>
            <a:off x="3970421" y="3868741"/>
            <a:ext cx="4060603" cy="2523088"/>
            <a:chOff x="3970421" y="3868741"/>
            <a:chExt cx="4060603" cy="2523088"/>
          </a:xfrm>
        </p:grpSpPr>
        <p:pic>
          <p:nvPicPr>
            <p:cNvPr id="16" name="Рисунок 15" descr="C:\Users\Ruslan\AppData\Local\Microsoft\Windows\INetCache\Content.Word\One_front_3_X.TIF"/>
            <p:cNvPicPr/>
            <p:nvPr/>
          </p:nvPicPr>
          <p:blipFill rotWithShape="1">
            <a:blip r:embed="rId6">
              <a:extLst>
                <a:ext uri="{28A0092B-C50C-407E-A947-70E740481C1C}">
                  <a14:useLocalDpi xmlns:a14="http://schemas.microsoft.com/office/drawing/2010/main" val="0"/>
                </a:ext>
              </a:extLst>
            </a:blip>
            <a:srcRect l="197" t="1157" r="6513" b="-1170"/>
            <a:stretch/>
          </p:blipFill>
          <p:spPr bwMode="auto">
            <a:xfrm>
              <a:off x="3970421" y="3868741"/>
              <a:ext cx="4060603" cy="2523088"/>
            </a:xfrm>
            <a:prstGeom prst="rect">
              <a:avLst/>
            </a:prstGeom>
            <a:noFill/>
            <a:ln>
              <a:noFill/>
            </a:ln>
            <a:extLst>
              <a:ext uri="{53640926-AAD7-44D8-BBD7-CCE9431645EC}">
                <a14:shadowObscured xmlns:a14="http://schemas.microsoft.com/office/drawing/2010/main"/>
              </a:ext>
            </a:extLst>
          </p:spPr>
        </p:pic>
        <p:pic>
          <p:nvPicPr>
            <p:cNvPr id="26" name="Рисунок 25"/>
            <p:cNvPicPr>
              <a:picLocks noChangeAspect="1"/>
            </p:cNvPicPr>
            <p:nvPr/>
          </p:nvPicPr>
          <p:blipFill>
            <a:blip r:embed="rId4"/>
            <a:stretch>
              <a:fillRect/>
            </a:stretch>
          </p:blipFill>
          <p:spPr>
            <a:xfrm>
              <a:off x="4162927" y="4987268"/>
              <a:ext cx="127715" cy="158902"/>
            </a:xfrm>
            <a:prstGeom prst="rect">
              <a:avLst/>
            </a:prstGeom>
          </p:spPr>
        </p:pic>
      </p:grpSp>
      <p:grpSp>
        <p:nvGrpSpPr>
          <p:cNvPr id="5" name="Группа 4"/>
          <p:cNvGrpSpPr/>
          <p:nvPr/>
        </p:nvGrpSpPr>
        <p:grpSpPr>
          <a:xfrm>
            <a:off x="3873533" y="1346908"/>
            <a:ext cx="4157492" cy="2523088"/>
            <a:chOff x="3873533" y="1346908"/>
            <a:chExt cx="4157492" cy="2523088"/>
          </a:xfrm>
        </p:grpSpPr>
        <p:pic>
          <p:nvPicPr>
            <p:cNvPr id="18" name="Рисунок 17" descr="C:\Users\Ruslan\AppData\Local\Microsoft\Windows\INetCache\Content.Word\One_front_3_R.TIF"/>
            <p:cNvPicPr/>
            <p:nvPr/>
          </p:nvPicPr>
          <p:blipFill rotWithShape="1">
            <a:blip r:embed="rId7">
              <a:extLst>
                <a:ext uri="{28A0092B-C50C-407E-A947-70E740481C1C}">
                  <a14:useLocalDpi xmlns:a14="http://schemas.microsoft.com/office/drawing/2010/main" val="0"/>
                </a:ext>
              </a:extLst>
            </a:blip>
            <a:srcRect l="192" t="1153" r="6508" b="-1173"/>
            <a:stretch/>
          </p:blipFill>
          <p:spPr bwMode="auto">
            <a:xfrm>
              <a:off x="3873533" y="1346908"/>
              <a:ext cx="4157492" cy="2523088"/>
            </a:xfrm>
            <a:prstGeom prst="rect">
              <a:avLst/>
            </a:prstGeom>
            <a:noFill/>
            <a:ln>
              <a:noFill/>
            </a:ln>
            <a:extLst>
              <a:ext uri="{53640926-AAD7-44D8-BBD7-CCE9431645EC}">
                <a14:shadowObscured xmlns:a14="http://schemas.microsoft.com/office/drawing/2010/main"/>
              </a:ext>
            </a:extLst>
          </p:spPr>
        </p:pic>
        <p:pic>
          <p:nvPicPr>
            <p:cNvPr id="27" name="Рисунок 26"/>
            <p:cNvPicPr>
              <a:picLocks noChangeAspect="1"/>
            </p:cNvPicPr>
            <p:nvPr/>
          </p:nvPicPr>
          <p:blipFill>
            <a:blip r:embed="rId4"/>
            <a:stretch>
              <a:fillRect/>
            </a:stretch>
          </p:blipFill>
          <p:spPr>
            <a:xfrm>
              <a:off x="4062677" y="2462072"/>
              <a:ext cx="127715" cy="158902"/>
            </a:xfrm>
            <a:prstGeom prst="rect">
              <a:avLst/>
            </a:prstGeom>
          </p:spPr>
        </p:pic>
      </p:grpSp>
      <p:pic>
        <p:nvPicPr>
          <p:cNvPr id="28" name="Рисунок 27"/>
          <p:cNvPicPr>
            <a:picLocks noChangeAspect="1"/>
          </p:cNvPicPr>
          <p:nvPr/>
        </p:nvPicPr>
        <p:blipFill>
          <a:blip r:embed="rId8"/>
          <a:stretch>
            <a:fillRect/>
          </a:stretch>
        </p:blipFill>
        <p:spPr>
          <a:xfrm>
            <a:off x="3959159" y="2167903"/>
            <a:ext cx="101917" cy="138781"/>
          </a:xfrm>
          <a:prstGeom prst="rect">
            <a:avLst/>
          </a:prstGeom>
        </p:spPr>
      </p:pic>
      <p:pic>
        <p:nvPicPr>
          <p:cNvPr id="29" name="Рисунок 28"/>
          <p:cNvPicPr>
            <a:picLocks noChangeAspect="1"/>
          </p:cNvPicPr>
          <p:nvPr/>
        </p:nvPicPr>
        <p:blipFill>
          <a:blip r:embed="rId9"/>
          <a:stretch>
            <a:fillRect/>
          </a:stretch>
        </p:blipFill>
        <p:spPr>
          <a:xfrm>
            <a:off x="6140464" y="3668135"/>
            <a:ext cx="444818" cy="154233"/>
          </a:xfrm>
          <a:prstGeom prst="rect">
            <a:avLst/>
          </a:prstGeom>
        </p:spPr>
      </p:pic>
      <p:pic>
        <p:nvPicPr>
          <p:cNvPr id="30" name="Рисунок 29"/>
          <p:cNvPicPr>
            <a:picLocks noChangeAspect="1"/>
          </p:cNvPicPr>
          <p:nvPr/>
        </p:nvPicPr>
        <p:blipFill>
          <a:blip r:embed="rId9"/>
          <a:stretch>
            <a:fillRect/>
          </a:stretch>
        </p:blipFill>
        <p:spPr>
          <a:xfrm>
            <a:off x="10222249" y="3665595"/>
            <a:ext cx="444818" cy="154233"/>
          </a:xfrm>
          <a:prstGeom prst="rect">
            <a:avLst/>
          </a:prstGeom>
        </p:spPr>
      </p:pic>
      <p:pic>
        <p:nvPicPr>
          <p:cNvPr id="31" name="Рисунок 30"/>
          <p:cNvPicPr>
            <a:picLocks noChangeAspect="1"/>
          </p:cNvPicPr>
          <p:nvPr/>
        </p:nvPicPr>
        <p:blipFill>
          <a:blip r:embed="rId9"/>
          <a:stretch>
            <a:fillRect/>
          </a:stretch>
        </p:blipFill>
        <p:spPr>
          <a:xfrm>
            <a:off x="6132844" y="6183044"/>
            <a:ext cx="444818" cy="154233"/>
          </a:xfrm>
          <a:prstGeom prst="rect">
            <a:avLst/>
          </a:prstGeom>
        </p:spPr>
      </p:pic>
      <p:pic>
        <p:nvPicPr>
          <p:cNvPr id="32" name="Рисунок 31"/>
          <p:cNvPicPr>
            <a:picLocks noChangeAspect="1"/>
          </p:cNvPicPr>
          <p:nvPr/>
        </p:nvPicPr>
        <p:blipFill>
          <a:blip r:embed="rId9"/>
          <a:stretch>
            <a:fillRect/>
          </a:stretch>
        </p:blipFill>
        <p:spPr>
          <a:xfrm>
            <a:off x="10222964" y="6193839"/>
            <a:ext cx="444818" cy="154233"/>
          </a:xfrm>
          <a:prstGeom prst="rect">
            <a:avLst/>
          </a:prstGeom>
        </p:spPr>
      </p:pic>
      <p:pic>
        <p:nvPicPr>
          <p:cNvPr id="33" name="Рисунок 32"/>
          <p:cNvPicPr>
            <a:picLocks noChangeAspect="1"/>
          </p:cNvPicPr>
          <p:nvPr/>
        </p:nvPicPr>
        <p:blipFill>
          <a:blip r:embed="rId8"/>
          <a:stretch>
            <a:fillRect/>
          </a:stretch>
        </p:blipFill>
        <p:spPr>
          <a:xfrm>
            <a:off x="4050495" y="4690608"/>
            <a:ext cx="101917" cy="138781"/>
          </a:xfrm>
          <a:prstGeom prst="rect">
            <a:avLst/>
          </a:prstGeom>
        </p:spPr>
      </p:pic>
      <p:pic>
        <p:nvPicPr>
          <p:cNvPr id="34" name="Рисунок 33"/>
          <p:cNvPicPr>
            <a:picLocks noChangeAspect="1"/>
          </p:cNvPicPr>
          <p:nvPr/>
        </p:nvPicPr>
        <p:blipFill>
          <a:blip r:embed="rId8"/>
          <a:stretch>
            <a:fillRect/>
          </a:stretch>
        </p:blipFill>
        <p:spPr>
          <a:xfrm>
            <a:off x="8212353" y="2175224"/>
            <a:ext cx="101917" cy="138781"/>
          </a:xfrm>
          <a:prstGeom prst="rect">
            <a:avLst/>
          </a:prstGeom>
        </p:spPr>
      </p:pic>
      <p:pic>
        <p:nvPicPr>
          <p:cNvPr id="35" name="Рисунок 34"/>
          <p:cNvPicPr>
            <a:picLocks noChangeAspect="1"/>
          </p:cNvPicPr>
          <p:nvPr/>
        </p:nvPicPr>
        <p:blipFill>
          <a:blip r:embed="rId8"/>
          <a:stretch>
            <a:fillRect/>
          </a:stretch>
        </p:blipFill>
        <p:spPr>
          <a:xfrm>
            <a:off x="8212352" y="4690608"/>
            <a:ext cx="101917" cy="138781"/>
          </a:xfrm>
          <a:prstGeom prst="rect">
            <a:avLst/>
          </a:prstGeom>
        </p:spPr>
      </p:pic>
    </p:spTree>
    <p:extLst>
      <p:ext uri="{BB962C8B-B14F-4D97-AF65-F5344CB8AC3E}">
        <p14:creationId xmlns:p14="http://schemas.microsoft.com/office/powerpoint/2010/main" val="2987594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18"/>
          <p:cNvSpPr/>
          <p:nvPr/>
        </p:nvSpPr>
        <p:spPr>
          <a:xfrm>
            <a:off x="587828" y="1474250"/>
            <a:ext cx="11243471" cy="2308324"/>
          </a:xfrm>
          <a:prstGeom prst="rect">
            <a:avLst/>
          </a:prstGeom>
        </p:spPr>
        <p:txBody>
          <a:bodyPr wrap="square">
            <a:spAutoFit/>
          </a:bodyPr>
          <a:lstStyle/>
          <a:p>
            <a:pPr algn="just"/>
            <a:r>
              <a:rPr lang="en-GB" sz="2400" b="1" dirty="0">
                <a:solidFill>
                  <a:prstClr val="black"/>
                </a:solidFill>
                <a:latin typeface="Times New Roman" panose="02020603050405020304" pitchFamily="18" charset="0"/>
                <a:ea typeface="SimSun" panose="02010600030101010101" pitchFamily="2" charset="-122"/>
              </a:rPr>
              <a:t>Requirements to motion accuracy</a:t>
            </a:r>
            <a:r>
              <a:rPr lang="ru-RU" sz="2400" dirty="0">
                <a:solidFill>
                  <a:prstClr val="black"/>
                </a:solidFill>
                <a:latin typeface="Times New Roman" panose="02020603050405020304" pitchFamily="18" charset="0"/>
                <a:ea typeface="SimSun" panose="02010600030101010101" pitchFamily="2" charset="-122"/>
              </a:rPr>
              <a:t>. </a:t>
            </a:r>
            <a:r>
              <a:rPr lang="en-GB" sz="2400" dirty="0">
                <a:solidFill>
                  <a:prstClr val="black"/>
                </a:solidFill>
                <a:latin typeface="Times New Roman" panose="02020603050405020304" pitchFamily="18" charset="0"/>
                <a:ea typeface="SimSun" panose="02010600030101010101" pitchFamily="2" charset="-122"/>
              </a:rPr>
              <a:t>Positioning error</a:t>
            </a:r>
            <a:r>
              <a:rPr lang="ru-RU" sz="2400" dirty="0">
                <a:solidFill>
                  <a:prstClr val="black"/>
                </a:solidFill>
                <a:latin typeface="Times New Roman" panose="02020603050405020304" pitchFamily="18" charset="0"/>
                <a:ea typeface="SimSun" panose="02010600030101010101" pitchFamily="2" charset="-122"/>
              </a:rPr>
              <a:t> </a:t>
            </a:r>
            <a:r>
              <a:rPr lang="en-GB" sz="2400" dirty="0">
                <a:solidFill>
                  <a:prstClr val="black"/>
                </a:solidFill>
                <a:latin typeface="Times New Roman" panose="02020603050405020304" pitchFamily="18" charset="0"/>
                <a:ea typeface="SimSun" panose="02010600030101010101" pitchFamily="2" charset="-122"/>
              </a:rPr>
              <a:t>of the end-effector is within a range of 20...100 </a:t>
            </a:r>
            <a:r>
              <a:rPr lang="el-GR" sz="2400" dirty="0">
                <a:solidFill>
                  <a:prstClr val="black"/>
                </a:solidFill>
                <a:latin typeface="Times New Roman" panose="02020603050405020304" pitchFamily="18" charset="0"/>
                <a:ea typeface="SimSun" panose="02010600030101010101" pitchFamily="2" charset="-122"/>
              </a:rPr>
              <a:t>μ</a:t>
            </a:r>
            <a:r>
              <a:rPr lang="de-DE" sz="2400" dirty="0">
                <a:solidFill>
                  <a:prstClr val="black"/>
                </a:solidFill>
                <a:latin typeface="Times New Roman" panose="02020603050405020304" pitchFamily="18" charset="0"/>
                <a:ea typeface="SimSun" panose="02010600030101010101" pitchFamily="2" charset="-122"/>
              </a:rPr>
              <a:t>m</a:t>
            </a:r>
            <a:r>
              <a:rPr lang="ru-RU" sz="2400" dirty="0">
                <a:solidFill>
                  <a:prstClr val="black"/>
                </a:solidFill>
                <a:latin typeface="Times New Roman" panose="02020603050405020304" pitchFamily="18" charset="0"/>
                <a:ea typeface="SimSun" panose="02010600030101010101" pitchFamily="2" charset="-122"/>
              </a:rPr>
              <a:t>.</a:t>
            </a:r>
          </a:p>
          <a:p>
            <a:endParaRPr lang="ru-RU" sz="2400" dirty="0">
              <a:solidFill>
                <a:prstClr val="black"/>
              </a:solidFill>
              <a:latin typeface="Times New Roman" panose="02020603050405020304" pitchFamily="18" charset="0"/>
              <a:ea typeface="SimSun" panose="02010600030101010101" pitchFamily="2" charset="-122"/>
            </a:endParaRPr>
          </a:p>
          <a:p>
            <a:pPr algn="just"/>
            <a:r>
              <a:rPr lang="en-GB" sz="2400" b="1" dirty="0">
                <a:solidFill>
                  <a:prstClr val="black"/>
                </a:solidFill>
                <a:latin typeface="Times New Roman" panose="02020603050405020304" pitchFamily="18" charset="0"/>
                <a:ea typeface="SimSun" panose="02010600030101010101" pitchFamily="2" charset="-122"/>
              </a:rPr>
              <a:t>Requirements to manipulator stiffness. </a:t>
            </a:r>
            <a:r>
              <a:rPr lang="en-GB" sz="2400" dirty="0">
                <a:solidFill>
                  <a:prstClr val="black"/>
                </a:solidFill>
                <a:latin typeface="Times New Roman" panose="02020603050405020304" pitchFamily="18" charset="0"/>
                <a:ea typeface="SimSun" panose="02010600030101010101" pitchFamily="2" charset="-122"/>
              </a:rPr>
              <a:t>Elastic compliance</a:t>
            </a:r>
            <a:r>
              <a:rPr lang="ru-RU" sz="2400" dirty="0">
                <a:solidFill>
                  <a:prstClr val="black"/>
                </a:solidFill>
                <a:latin typeface="Times New Roman" panose="02020603050405020304" pitchFamily="18" charset="0"/>
                <a:ea typeface="SimSun" panose="02010600030101010101" pitchFamily="2" charset="-122"/>
              </a:rPr>
              <a:t>,</a:t>
            </a:r>
            <a:r>
              <a:rPr lang="en-GB" sz="2400" dirty="0">
                <a:solidFill>
                  <a:prstClr val="black"/>
                </a:solidFill>
                <a:latin typeface="Times New Roman" panose="02020603050405020304" pitchFamily="18" charset="0"/>
                <a:ea typeface="SimSun" panose="02010600030101010101" pitchFamily="2" charset="-122"/>
              </a:rPr>
              <a:t> reduced to</a:t>
            </a:r>
            <a:r>
              <a:rPr lang="ru-RU" sz="2400" dirty="0">
                <a:solidFill>
                  <a:prstClr val="black"/>
                </a:solidFill>
                <a:latin typeface="Times New Roman" panose="02020603050405020304" pitchFamily="18" charset="0"/>
                <a:ea typeface="SimSun" panose="02010600030101010101" pitchFamily="2" charset="-122"/>
              </a:rPr>
              <a:t> </a:t>
            </a:r>
            <a:r>
              <a:rPr lang="en-GB" sz="2400" dirty="0">
                <a:solidFill>
                  <a:prstClr val="black"/>
                </a:solidFill>
                <a:latin typeface="Times New Roman" panose="02020603050405020304" pitchFamily="18" charset="0"/>
                <a:ea typeface="SimSun" panose="02010600030101010101" pitchFamily="2" charset="-122"/>
              </a:rPr>
              <a:t>manipulator tool centre point (TCP), and caused by elasticity and backlash of mechanical gears, </a:t>
            </a:r>
            <a:r>
              <a:rPr lang="en-US" sz="2400" dirty="0">
                <a:solidFill>
                  <a:prstClr val="black"/>
                </a:solidFill>
                <a:latin typeface="Times New Roman" panose="02020603050405020304" pitchFamily="18" charset="0"/>
                <a:ea typeface="SimSun" panose="02010600030101010101" pitchFamily="2" charset="-122"/>
              </a:rPr>
              <a:t>must</a:t>
            </a:r>
            <a:r>
              <a:rPr lang="en-US" sz="2400" dirty="0"/>
              <a:t> </a:t>
            </a:r>
            <a:r>
              <a:rPr lang="en-GB" sz="2400" dirty="0">
                <a:solidFill>
                  <a:prstClr val="black"/>
                </a:solidFill>
                <a:latin typeface="Times New Roman" panose="02020603050405020304" pitchFamily="18" charset="0"/>
                <a:ea typeface="SimSun" panose="02010600030101010101" pitchFamily="2" charset="-122"/>
              </a:rPr>
              <a:t>aspire to zero in static states.</a:t>
            </a:r>
          </a:p>
        </p:txBody>
      </p:sp>
      <p:sp>
        <p:nvSpPr>
          <p:cNvPr id="9" name="Прямоугольник 4"/>
          <p:cNvSpPr/>
          <p:nvPr/>
        </p:nvSpPr>
        <p:spPr>
          <a:xfrm>
            <a:off x="219005" y="493973"/>
            <a:ext cx="11612294" cy="584775"/>
          </a:xfrm>
          <a:prstGeom prst="rect">
            <a:avLst/>
          </a:prstGeom>
        </p:spPr>
        <p:txBody>
          <a:bodyPr wrap="square">
            <a:spAutoFit/>
          </a:bodyPr>
          <a:lstStyle/>
          <a:p>
            <a:pPr algn="ctr"/>
            <a:r>
              <a:rPr lang="en-GB" sz="3200" b="1" dirty="0">
                <a:solidFill>
                  <a:srgbClr val="4B53BD"/>
                </a:solidFill>
                <a:latin typeface="Times New Roman" panose="02020603050405020304" pitchFamily="18" charset="0"/>
                <a:ea typeface="SimSun" panose="02010600030101010101" pitchFamily="2" charset="-122"/>
              </a:rPr>
              <a:t>Basic requirements to precision technological robots</a:t>
            </a:r>
            <a:endParaRPr lang="ru-RU" sz="3200" b="1" dirty="0">
              <a:solidFill>
                <a:srgbClr val="4B53BD"/>
              </a:solidFill>
              <a:latin typeface="Times New Roman" panose="02020603050405020304" pitchFamily="18" charset="0"/>
              <a:ea typeface="SimSun" panose="02010600030101010101" pitchFamily="2" charset="-122"/>
            </a:endParaRPr>
          </a:p>
        </p:txBody>
      </p:sp>
      <p:sp>
        <p:nvSpPr>
          <p:cNvPr id="5" name="Прямоугольник 4"/>
          <p:cNvSpPr/>
          <p:nvPr/>
        </p:nvSpPr>
        <p:spPr>
          <a:xfrm>
            <a:off x="620894" y="3988804"/>
            <a:ext cx="11177337" cy="1569660"/>
          </a:xfrm>
          <a:prstGeom prst="rect">
            <a:avLst/>
          </a:prstGeom>
        </p:spPr>
        <p:txBody>
          <a:bodyPr wrap="square">
            <a:spAutoFit/>
          </a:bodyPr>
          <a:lstStyle/>
          <a:p>
            <a:pPr algn="just"/>
            <a:r>
              <a:rPr lang="de-DE" sz="2400" dirty="0">
                <a:latin typeface="Times New Roman" panose="02020603050405020304" pitchFamily="18" charset="0"/>
                <a:ea typeface="Calibri" panose="020F0502020204030204" pitchFamily="34" charset="0"/>
              </a:rPr>
              <a:t>The </a:t>
            </a:r>
            <a:r>
              <a:rPr lang="de-DE" sz="2400" dirty="0" err="1">
                <a:latin typeface="Times New Roman" panose="02020603050405020304" pitchFamily="18" charset="0"/>
                <a:ea typeface="Calibri" panose="020F0502020204030204" pitchFamily="34" charset="0"/>
              </a:rPr>
              <a:t>major</a:t>
            </a:r>
            <a:r>
              <a:rPr lang="de-DE" sz="2400" dirty="0">
                <a:latin typeface="Times New Roman" panose="02020603050405020304" pitchFamily="18" charset="0"/>
                <a:ea typeface="Calibri" panose="020F0502020204030204" pitchFamily="34" charset="0"/>
              </a:rPr>
              <a:t> f</a:t>
            </a:r>
            <a:r>
              <a:rPr lang="en-GB" sz="2400" dirty="0">
                <a:latin typeface="Times New Roman" panose="02020603050405020304" pitchFamily="18" charset="0"/>
                <a:ea typeface="Calibri" panose="020F0502020204030204" pitchFamily="34" charset="0"/>
              </a:rPr>
              <a:t>actors, which provoke deviations of TCP of angular manipulator with geared servo drives from a desired position, set by control program:</a:t>
            </a:r>
            <a:endParaRPr lang="ru-RU" sz="2400" u="sng" dirty="0">
              <a:latin typeface="Times New Roman" panose="02020603050405020304" pitchFamily="18" charset="0"/>
              <a:ea typeface="Calibri" panose="020F0502020204030204" pitchFamily="34" charset="0"/>
            </a:endParaRPr>
          </a:p>
          <a:p>
            <a:pPr marL="457200" indent="-457200" algn="just">
              <a:buFont typeface="Arial" panose="020B0604020202020204" pitchFamily="34" charset="0"/>
              <a:buChar char="•"/>
            </a:pPr>
            <a:r>
              <a:rPr lang="en-GB" sz="2400" b="1" dirty="0">
                <a:latin typeface="Times New Roman" panose="02020603050405020304" pitchFamily="18" charset="0"/>
                <a:ea typeface="Calibri" panose="020F0502020204030204" pitchFamily="34" charset="0"/>
              </a:rPr>
              <a:t>elasticity </a:t>
            </a:r>
            <a:r>
              <a:rPr lang="en-GB" sz="2400" dirty="0">
                <a:latin typeface="Times New Roman" panose="02020603050405020304" pitchFamily="18" charset="0"/>
                <a:ea typeface="Calibri" panose="020F0502020204030204" pitchFamily="34" charset="0"/>
              </a:rPr>
              <a:t>of mechanical gears of drives</a:t>
            </a:r>
          </a:p>
          <a:p>
            <a:pPr marL="457200" indent="-457200" algn="just">
              <a:buFont typeface="Arial" panose="020B0604020202020204" pitchFamily="34" charset="0"/>
              <a:buChar char="•"/>
            </a:pPr>
            <a:r>
              <a:rPr lang="en-GB" sz="2400" b="1" dirty="0">
                <a:latin typeface="Times New Roman" panose="02020603050405020304" pitchFamily="18" charset="0"/>
                <a:ea typeface="Calibri" panose="020F0502020204030204" pitchFamily="34" charset="0"/>
              </a:rPr>
              <a:t>backlash</a:t>
            </a:r>
            <a:r>
              <a:rPr lang="en-GB" sz="2400" dirty="0">
                <a:latin typeface="Times New Roman" panose="02020603050405020304" pitchFamily="18" charset="0"/>
                <a:ea typeface="Calibri" panose="020F0502020204030204" pitchFamily="34" charset="0"/>
              </a:rPr>
              <a:t> of mechanical gears of drives</a:t>
            </a:r>
            <a:endParaRPr lang="ru-RU" sz="2400" u="sng" dirty="0"/>
          </a:p>
        </p:txBody>
      </p:sp>
    </p:spTree>
    <p:extLst>
      <p:ext uri="{BB962C8B-B14F-4D97-AF65-F5344CB8AC3E}">
        <p14:creationId xmlns:p14="http://schemas.microsoft.com/office/powerpoint/2010/main" val="369710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210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20014" y="1470138"/>
            <a:ext cx="7687557" cy="1077218"/>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An increase in accuracy and performance of robotic milling</a:t>
            </a:r>
            <a:endParaRPr lang="ru-RU" sz="3200" b="1"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3058600" y="2620338"/>
            <a:ext cx="6010383" cy="2308324"/>
          </a:xfrm>
          <a:prstGeom prst="rect">
            <a:avLst/>
          </a:prstGeom>
          <a:noFill/>
        </p:spPr>
        <p:txBody>
          <a:bodyPr wrap="square" rtlCol="0">
            <a:spAutoFit/>
          </a:bodyPr>
          <a:lstStyle/>
          <a:p>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The authors:</a:t>
            </a:r>
            <a:r>
              <a:rPr lang="ru-RU" sz="2400" dirty="0">
                <a:solidFill>
                  <a:prstClr val="black"/>
                </a:solidFill>
                <a:latin typeface="Times New Roman" panose="02020603050405020304" pitchFamily="18" charset="0"/>
                <a:cs typeface="Times New Roman" panose="02020603050405020304" pitchFamily="18" charset="0"/>
              </a:rPr>
              <a:t> </a:t>
            </a:r>
          </a:p>
          <a:p>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professor	Ilyukhin Yu</a:t>
            </a:r>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V</a:t>
            </a:r>
            <a:r>
              <a:rPr lang="ru-RU" sz="2400" dirty="0">
                <a:solidFill>
                  <a:prstClr val="black"/>
                </a:solidFill>
                <a:latin typeface="Times New Roman" panose="02020603050405020304" pitchFamily="18" charset="0"/>
                <a:cs typeface="Times New Roman" panose="02020603050405020304" pitchFamily="18" charset="0"/>
              </a:rPr>
              <a:t>., </a:t>
            </a:r>
          </a:p>
          <a:p>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PhD student	Kolesnichenko R. V. </a:t>
            </a:r>
            <a:endParaRPr lang="ru-RU" sz="2400" dirty="0">
              <a:solidFill>
                <a:prstClr val="black"/>
              </a:solidFill>
              <a:latin typeface="Times New Roman" panose="02020603050405020304" pitchFamily="18" charset="0"/>
              <a:cs typeface="Times New Roman" panose="02020603050405020304" pitchFamily="18" charset="0"/>
            </a:endParaRPr>
          </a:p>
          <a:p>
            <a:endParaRPr lang="ru-RU" sz="2400" dirty="0">
              <a:solidFill>
                <a:prstClr val="black"/>
              </a:solidFill>
              <a:latin typeface="Times New Roman" panose="02020603050405020304" pitchFamily="18" charset="0"/>
              <a:cs typeface="Times New Roman" panose="02020603050405020304" pitchFamily="18" charset="0"/>
            </a:endParaRPr>
          </a:p>
          <a:p>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Department of </a:t>
            </a:r>
            <a:r>
              <a:rPr lang="ru-RU" sz="2400" dirty="0">
                <a:solidFill>
                  <a:prstClr val="black"/>
                </a:solidFill>
                <a:latin typeface="Times New Roman" panose="02020603050405020304" pitchFamily="18" charset="0"/>
                <a:cs typeface="Times New Roman" panose="02020603050405020304" pitchFamily="18" charset="0"/>
              </a:rPr>
              <a:t>«</a:t>
            </a:r>
            <a:r>
              <a:rPr lang="en-US" sz="2400" dirty="0">
                <a:solidFill>
                  <a:prstClr val="black"/>
                </a:solidFill>
                <a:latin typeface="Times New Roman" panose="02020603050405020304" pitchFamily="18" charset="0"/>
                <a:cs typeface="Times New Roman" panose="02020603050405020304" pitchFamily="18" charset="0"/>
              </a:rPr>
              <a:t>Robotics</a:t>
            </a:r>
            <a:r>
              <a:rPr lang="ru-RU" sz="2400" dirty="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and mechatronics</a:t>
            </a:r>
            <a:r>
              <a:rPr lang="ru-RU" sz="2400" dirty="0">
                <a:solidFill>
                  <a:prstClr val="black"/>
                </a:solidFill>
                <a:latin typeface="Times New Roman" panose="02020603050405020304" pitchFamily="18" charset="0"/>
                <a:cs typeface="Times New Roman" panose="02020603050405020304" pitchFamily="18" charset="0"/>
              </a:rPr>
              <a:t>»</a:t>
            </a:r>
            <a:endParaRPr lang="en-US" sz="2400" dirty="0">
              <a:solidFill>
                <a:prstClr val="black"/>
              </a:solidFill>
              <a:latin typeface="Times New Roman" panose="02020603050405020304" pitchFamily="18" charset="0"/>
              <a:cs typeface="Times New Roman" panose="02020603050405020304" pitchFamily="18" charset="0"/>
            </a:endParaRPr>
          </a:p>
          <a:p>
            <a:pPr algn="ctr"/>
            <a:r>
              <a:rPr lang="en-US" sz="2400" dirty="0">
                <a:solidFill>
                  <a:prstClr val="black"/>
                </a:solidFill>
                <a:latin typeface="Times New Roman" panose="02020603050405020304" pitchFamily="18" charset="0"/>
                <a:cs typeface="Times New Roman" panose="02020603050405020304" pitchFamily="18" charset="0"/>
              </a:rPr>
              <a:t>MSTU </a:t>
            </a:r>
            <a:r>
              <a:rPr lang="ru-RU" sz="2400" dirty="0">
                <a:solidFill>
                  <a:prstClr val="black"/>
                </a:solidFill>
                <a:latin typeface="Times New Roman" panose="02020603050405020304" pitchFamily="18" charset="0"/>
                <a:cs typeface="Times New Roman" panose="02020603050405020304" pitchFamily="18" charset="0"/>
              </a:rPr>
              <a:t>«</a:t>
            </a:r>
            <a:r>
              <a:rPr lang="en-US" sz="2400" dirty="0">
                <a:solidFill>
                  <a:prstClr val="black"/>
                </a:solidFill>
                <a:latin typeface="Times New Roman" panose="02020603050405020304" pitchFamily="18" charset="0"/>
                <a:cs typeface="Times New Roman" panose="02020603050405020304" pitchFamily="18" charset="0"/>
              </a:rPr>
              <a:t>Stankin</a:t>
            </a:r>
            <a:r>
              <a:rPr lang="ru-RU" sz="2400" dirty="0">
                <a:solidFill>
                  <a:prstClr val="black"/>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6828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71255" y="489706"/>
            <a:ext cx="10150866" cy="523220"/>
          </a:xfrm>
          <a:prstGeom prst="rect">
            <a:avLst/>
          </a:prstGeom>
          <a:noFill/>
        </p:spPr>
        <p:txBody>
          <a:bodyPr wrap="square" rtlCol="0">
            <a:spAutoFit/>
          </a:bodyPr>
          <a:lstStyle/>
          <a:p>
            <a:pPr algn="ctr"/>
            <a:r>
              <a:rPr lang="en-GB" sz="2800" b="1" dirty="0">
                <a:solidFill>
                  <a:srgbClr val="FF0000"/>
                </a:solidFill>
                <a:latin typeface="Times New Roman" panose="02020603050405020304" pitchFamily="18" charset="0"/>
                <a:cs typeface="Times New Roman" panose="02020603050405020304" pitchFamily="18" charset="0"/>
              </a:rPr>
              <a:t>The advantages of robotic milling</a:t>
            </a:r>
            <a:endParaRPr lang="ru-RU" sz="2800" b="1" dirty="0">
              <a:solidFill>
                <a:srgbClr val="FF0000"/>
              </a:solidFill>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679893" y="1732463"/>
            <a:ext cx="10839662" cy="3970318"/>
          </a:xfrm>
          <a:prstGeom prst="rect">
            <a:avLst/>
          </a:prstGeom>
        </p:spPr>
        <p:txBody>
          <a:bodyPr wrap="square">
            <a:spAutoFit/>
          </a:bodyPr>
          <a:lstStyle/>
          <a:p>
            <a:pPr marL="285750" indent="-285750">
              <a:lnSpc>
                <a:spcPct val="150000"/>
              </a:lnSpc>
              <a:buFontTx/>
              <a:buChar char="-"/>
            </a:pPr>
            <a:r>
              <a:rPr lang="en-GB" sz="2400" dirty="0">
                <a:solidFill>
                  <a:prstClr val="black"/>
                </a:solidFill>
                <a:latin typeface="Times New Roman" panose="02020603050405020304" pitchFamily="18" charset="0"/>
                <a:cs typeface="Times New Roman" panose="02020603050405020304" pitchFamily="18" charset="0"/>
              </a:rPr>
              <a:t>Large workspace of manipulators</a:t>
            </a:r>
          </a:p>
          <a:p>
            <a:pPr marL="285750" indent="-285750">
              <a:lnSpc>
                <a:spcPct val="150000"/>
              </a:lnSpc>
              <a:buFontTx/>
              <a:buChar char="-"/>
            </a:pPr>
            <a:r>
              <a:rPr lang="en-GB" sz="2400" dirty="0">
                <a:solidFill>
                  <a:prstClr val="black"/>
                </a:solidFill>
                <a:latin typeface="Times New Roman" panose="02020603050405020304" pitchFamily="18" charset="0"/>
                <a:cs typeface="Times New Roman" panose="02020603050405020304" pitchFamily="18" charset="0"/>
              </a:rPr>
              <a:t>The processed part may have complex</a:t>
            </a:r>
            <a:r>
              <a:rPr lang="ru-RU" sz="2400" dirty="0">
                <a:solidFill>
                  <a:prstClr val="black"/>
                </a:solidFill>
                <a:latin typeface="Times New Roman" panose="02020603050405020304" pitchFamily="18" charset="0"/>
                <a:cs typeface="Times New Roman" panose="02020603050405020304" pitchFamily="18" charset="0"/>
              </a:rPr>
              <a:t> </a:t>
            </a:r>
            <a:r>
              <a:rPr lang="en-GB" sz="2400" dirty="0">
                <a:solidFill>
                  <a:prstClr val="black"/>
                </a:solidFill>
                <a:latin typeface="Times New Roman" panose="02020603050405020304" pitchFamily="18" charset="0"/>
                <a:cs typeface="Times New Roman" panose="02020603050405020304" pitchFamily="18" charset="0"/>
              </a:rPr>
              <a:t>surface shape</a:t>
            </a:r>
            <a:endParaRPr lang="ru-RU" sz="2400" dirty="0">
              <a:solidFill>
                <a:prstClr val="black"/>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GB" sz="2400" dirty="0">
                <a:solidFill>
                  <a:prstClr val="black"/>
                </a:solidFill>
                <a:latin typeface="Times New Roman" panose="02020603050405020304" pitchFamily="18" charset="0"/>
                <a:cs typeface="Times New Roman" panose="02020603050405020304" pitchFamily="18" charset="0"/>
              </a:rPr>
              <a:t>The equipment costs are significantly less than for processing parts by machine tools</a:t>
            </a:r>
            <a:endParaRPr lang="ru-RU" sz="2400" dirty="0">
              <a:solidFill>
                <a:prstClr val="black"/>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GB" sz="2400" dirty="0">
                <a:solidFill>
                  <a:prstClr val="black"/>
                </a:solidFill>
                <a:latin typeface="Times New Roman" panose="02020603050405020304" pitchFamily="18" charset="0"/>
                <a:cs typeface="Times New Roman" panose="02020603050405020304" pitchFamily="18" charset="0"/>
              </a:rPr>
              <a:t>Less </a:t>
            </a:r>
            <a:r>
              <a:rPr lang="en-US" sz="2400" dirty="0">
                <a:solidFill>
                  <a:prstClr val="black"/>
                </a:solidFill>
                <a:latin typeface="Times New Roman" panose="02020603050405020304" pitchFamily="18" charset="0"/>
                <a:cs typeface="Times New Roman" panose="02020603050405020304" pitchFamily="18" charset="0"/>
              </a:rPr>
              <a:t>volume of </a:t>
            </a:r>
            <a:r>
              <a:rPr lang="en-GB" sz="2400" dirty="0">
                <a:solidFill>
                  <a:prstClr val="black"/>
                </a:solidFill>
                <a:latin typeface="Times New Roman" panose="02020603050405020304" pitchFamily="18" charset="0"/>
                <a:cs typeface="Times New Roman" panose="02020603050405020304" pitchFamily="18" charset="0"/>
              </a:rPr>
              <a:t>metal for the equipment is required as compared with machine tools</a:t>
            </a:r>
            <a:endParaRPr lang="ru-RU" sz="2400" dirty="0">
              <a:solidFill>
                <a:prstClr val="black"/>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GB" sz="2400" dirty="0">
                <a:solidFill>
                  <a:prstClr val="black"/>
                </a:solidFill>
                <a:latin typeface="Times New Roman" panose="02020603050405020304" pitchFamily="18" charset="0"/>
                <a:cs typeface="Times New Roman" panose="02020603050405020304" pitchFamily="18" charset="0"/>
              </a:rPr>
              <a:t>High levels of flexibility, adaptability and</a:t>
            </a:r>
            <a:r>
              <a:rPr lang="ru-RU" sz="2400" dirty="0">
                <a:solidFill>
                  <a:prstClr val="black"/>
                </a:solidFill>
                <a:latin typeface="Times New Roman" panose="02020603050405020304" pitchFamily="18" charset="0"/>
                <a:cs typeface="Times New Roman" panose="02020603050405020304" pitchFamily="18" charset="0"/>
              </a:rPr>
              <a:t> </a:t>
            </a:r>
            <a:r>
              <a:rPr lang="en-GB" sz="2400" dirty="0">
                <a:solidFill>
                  <a:prstClr val="black"/>
                </a:solidFill>
                <a:latin typeface="Times New Roman" panose="02020603050405020304" pitchFamily="18" charset="0"/>
                <a:cs typeface="Times New Roman" panose="02020603050405020304" pitchFamily="18" charset="0"/>
              </a:rPr>
              <a:t>programmability of robotic system</a:t>
            </a:r>
            <a:endParaRPr lang="ru-RU" sz="2400" dirty="0">
              <a:solidFill>
                <a:prstClr val="black"/>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GB" sz="2400" dirty="0">
                <a:solidFill>
                  <a:prstClr val="black"/>
                </a:solidFill>
                <a:latin typeface="Times New Roman" panose="02020603050405020304" pitchFamily="18" charset="0"/>
                <a:cs typeface="Times New Roman" panose="02020603050405020304" pitchFamily="18" charset="0"/>
              </a:rPr>
              <a:t>It is easy to</a:t>
            </a:r>
            <a:r>
              <a:rPr lang="ru-RU" sz="2400" dirty="0">
                <a:solidFill>
                  <a:prstClr val="black"/>
                </a:solidFill>
                <a:latin typeface="Times New Roman" panose="02020603050405020304" pitchFamily="18" charset="0"/>
                <a:cs typeface="Times New Roman" panose="02020603050405020304" pitchFamily="18" charset="0"/>
              </a:rPr>
              <a:t> </a:t>
            </a:r>
            <a:r>
              <a:rPr lang="en-GB" sz="2400" dirty="0">
                <a:solidFill>
                  <a:prstClr val="black"/>
                </a:solidFill>
                <a:latin typeface="Times New Roman" panose="02020603050405020304" pitchFamily="18" charset="0"/>
                <a:cs typeface="Times New Roman" panose="02020603050405020304" pitchFamily="18" charset="0"/>
              </a:rPr>
              <a:t>introduce additional axes in the system in order to increase the workspace</a:t>
            </a:r>
            <a:endParaRPr lang="ru-RU"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556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547236" y="669691"/>
            <a:ext cx="11199628" cy="523220"/>
          </a:xfrm>
          <a:prstGeom prst="rect">
            <a:avLst/>
          </a:prstGeom>
          <a:noFill/>
        </p:spPr>
        <p:txBody>
          <a:bodyPr wrap="square" rtlCol="0">
            <a:spAutoFit/>
          </a:bodyPr>
          <a:lstStyle/>
          <a:p>
            <a:pPr algn="ctr"/>
            <a:r>
              <a:rPr lang="en-GB" sz="2800" b="1" dirty="0">
                <a:solidFill>
                  <a:srgbClr val="FF0000"/>
                </a:solidFill>
                <a:latin typeface="Times New Roman" panose="02020603050405020304" pitchFamily="18" charset="0"/>
                <a:cs typeface="Times New Roman" panose="02020603050405020304" pitchFamily="18" charset="0"/>
              </a:rPr>
              <a:t>Major problems of robotic milling</a:t>
            </a:r>
            <a:endParaRPr lang="de-DE" sz="2800" b="1" dirty="0">
              <a:solidFill>
                <a:srgbClr val="FF0000"/>
              </a:solidFill>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1066776" y="1469097"/>
            <a:ext cx="9764622" cy="2862322"/>
          </a:xfrm>
          <a:prstGeom prst="rect">
            <a:avLst/>
          </a:prstGeom>
        </p:spPr>
        <p:txBody>
          <a:bodyPr wrap="square">
            <a:spAutoFit/>
          </a:bodyPr>
          <a:lstStyle/>
          <a:p>
            <a:pPr marL="285750" indent="-285750">
              <a:lnSpc>
                <a:spcPct val="150000"/>
              </a:lnSpc>
              <a:buFontTx/>
              <a:buChar char="-"/>
            </a:pPr>
            <a:r>
              <a:rPr lang="en-GB" sz="2400" dirty="0">
                <a:solidFill>
                  <a:prstClr val="black"/>
                </a:solidFill>
                <a:latin typeface="Times New Roman" panose="02020603050405020304" pitchFamily="18" charset="0"/>
              </a:rPr>
              <a:t>Low stiffness of manipulator mechanism</a:t>
            </a:r>
            <a:endParaRPr lang="ru-RU" sz="2400" dirty="0">
              <a:solidFill>
                <a:prstClr val="black"/>
              </a:solidFill>
              <a:latin typeface="Times New Roman" panose="02020603050405020304" pitchFamily="18" charset="0"/>
            </a:endParaRPr>
          </a:p>
          <a:p>
            <a:pPr marL="285750" indent="-285750">
              <a:lnSpc>
                <a:spcPct val="150000"/>
              </a:lnSpc>
              <a:buFontTx/>
              <a:buChar char="-"/>
            </a:pPr>
            <a:r>
              <a:rPr lang="en-GB" sz="2400" dirty="0">
                <a:solidFill>
                  <a:prstClr val="black"/>
                </a:solidFill>
                <a:latin typeface="Times New Roman" panose="02020603050405020304" pitchFamily="18" charset="0"/>
              </a:rPr>
              <a:t>Low accuracy of manipulator mechanism</a:t>
            </a:r>
            <a:endParaRPr lang="ru-RU" sz="2400" dirty="0">
              <a:solidFill>
                <a:prstClr val="black"/>
              </a:solidFill>
              <a:latin typeface="Times New Roman" panose="02020603050405020304" pitchFamily="18" charset="0"/>
            </a:endParaRPr>
          </a:p>
          <a:p>
            <a:pPr marL="285750" indent="-285750">
              <a:lnSpc>
                <a:spcPct val="150000"/>
              </a:lnSpc>
              <a:buFontTx/>
              <a:buChar char="-"/>
            </a:pPr>
            <a:r>
              <a:rPr lang="en-GB" sz="2400" dirty="0">
                <a:solidFill>
                  <a:prstClr val="black"/>
                </a:solidFill>
                <a:latin typeface="Times New Roman" panose="02020603050405020304" pitchFamily="18" charset="0"/>
              </a:rPr>
              <a:t>A reduction in feed velocity promotes increase in accuracy, but leads to decrease in performance</a:t>
            </a:r>
            <a:endParaRPr lang="ru-RU" sz="2400" dirty="0">
              <a:solidFill>
                <a:prstClr val="black"/>
              </a:solidFill>
              <a:latin typeface="Times New Roman" panose="02020603050405020304" pitchFamily="18" charset="0"/>
            </a:endParaRPr>
          </a:p>
          <a:p>
            <a:pPr marL="285750" indent="-285750">
              <a:lnSpc>
                <a:spcPct val="150000"/>
              </a:lnSpc>
              <a:buFontTx/>
              <a:buChar char="-"/>
            </a:pPr>
            <a:r>
              <a:rPr lang="en-GB" sz="2400" dirty="0">
                <a:solidFill>
                  <a:prstClr val="black"/>
                </a:solidFill>
                <a:latin typeface="Times New Roman" panose="02020603050405020304" pitchFamily="18" charset="0"/>
              </a:rPr>
              <a:t>Chatter and vibrations, which arise during the milling process</a:t>
            </a:r>
            <a:endParaRPr lang="ru-RU" sz="2400" dirty="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2164646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5677" y="1468039"/>
            <a:ext cx="1052028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performance of robotic milling is</a:t>
            </a:r>
            <a:endParaRPr lang="ru-RU" sz="2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2823416" y="348053"/>
            <a:ext cx="6617083" cy="954107"/>
          </a:xfrm>
          <a:prstGeom prst="rect">
            <a:avLst/>
          </a:prstGeom>
          <a:noFill/>
        </p:spPr>
        <p:txBody>
          <a:bodyPr wrap="square" rtlCol="0">
            <a:spAutoFit/>
          </a:bodyPr>
          <a:lstStyle/>
          <a:p>
            <a:pPr algn="ctr"/>
            <a:r>
              <a:rPr lang="en-US" sz="2800" b="1" dirty="0">
                <a:solidFill>
                  <a:srgbClr val="FF0000"/>
                </a:solidFill>
                <a:latin typeface="Times New Roman"/>
                <a:ea typeface="Calibri"/>
              </a:rPr>
              <a:t>Accuracy and performance requirements to robotic milling</a:t>
            </a:r>
            <a:endParaRPr lang="ru-RU" sz="2800" b="1" dirty="0">
              <a:solidFill>
                <a:srgbClr val="FF0000"/>
              </a:solidFill>
              <a:latin typeface="Times New Roman" panose="02020603050405020304" pitchFamily="18" charset="0"/>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4" name="Объект 3"/>
          <p:cNvGraphicFramePr>
            <a:graphicFrameLocks noChangeAspect="1"/>
          </p:cNvGraphicFramePr>
          <p:nvPr/>
        </p:nvGraphicFramePr>
        <p:xfrm>
          <a:off x="5285130" y="2126750"/>
          <a:ext cx="1365674" cy="493160"/>
        </p:xfrm>
        <a:graphic>
          <a:graphicData uri="http://schemas.openxmlformats.org/presentationml/2006/ole">
            <mc:AlternateContent xmlns:mc="http://schemas.openxmlformats.org/markup-compatibility/2006">
              <mc:Choice xmlns:v="urn:schemas-microsoft-com:vml" Requires="v">
                <p:oleObj spid="_x0000_s13577" name="Формула" r:id="rId3" imgW="571252" imgH="203112" progId="Equation.3">
                  <p:embed/>
                </p:oleObj>
              </mc:Choice>
              <mc:Fallback>
                <p:oleObj name="Формула" r:id="rId3" imgW="571252" imgH="203112" progId="Equation.3">
                  <p:embed/>
                  <p:pic>
                    <p:nvPicPr>
                      <p:cNvPr id="4" name="Объект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5130" y="2126750"/>
                        <a:ext cx="1365674" cy="493160"/>
                      </a:xfrm>
                      <a:prstGeom prst="rect">
                        <a:avLst/>
                      </a:prstGeom>
                      <a:noFill/>
                    </p:spPr>
                  </p:pic>
                </p:oleObj>
              </mc:Fallback>
            </mc:AlternateContent>
          </a:graphicData>
        </a:graphic>
      </p:graphicFrame>
      <p:sp>
        <p:nvSpPr>
          <p:cNvPr id="5" name="Прямоугольник 4"/>
          <p:cNvSpPr/>
          <p:nvPr/>
        </p:nvSpPr>
        <p:spPr>
          <a:xfrm>
            <a:off x="980903" y="2823496"/>
            <a:ext cx="10684669"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where</a:t>
            </a:r>
            <a:r>
              <a:rPr lang="ru-RU"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cutting depth</a:t>
            </a:r>
            <a:r>
              <a:rPr lang="ru-RU"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width of the removed layer</a:t>
            </a:r>
            <a:r>
              <a:rPr lang="ru-RU"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velocity  of longitudinal feed of tool </a:t>
            </a:r>
            <a:r>
              <a:rPr lang="ru-RU"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contour velocity</a:t>
            </a:r>
            <a:r>
              <a:rPr lang="ru-RU" sz="2400" dirty="0">
                <a:latin typeface="Times New Roman" panose="02020603050405020304" pitchFamily="18" charset="0"/>
                <a:cs typeface="Times New Roman" panose="02020603050405020304" pitchFamily="18" charset="0"/>
              </a:rPr>
              <a:t>).</a:t>
            </a:r>
          </a:p>
        </p:txBody>
      </p:sp>
      <p:sp>
        <p:nvSpPr>
          <p:cNvPr id="7" name="Прямоугольник 6"/>
          <p:cNvSpPr/>
          <p:nvPr/>
        </p:nvSpPr>
        <p:spPr>
          <a:xfrm>
            <a:off x="945677" y="3876397"/>
            <a:ext cx="10402744"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 cutting force      is often calculated by empirical formulas:</a:t>
            </a:r>
            <a:endParaRPr lang="ru-RU" sz="2400" dirty="0">
              <a:latin typeface="Times New Roman" panose="02020603050405020304" pitchFamily="18" charset="0"/>
              <a:cs typeface="Times New Roman" panose="02020603050405020304" pitchFamily="18" charset="0"/>
            </a:endParaRPr>
          </a:p>
        </p:txBody>
      </p:sp>
      <p:sp>
        <p:nvSpPr>
          <p:cNvPr id="8"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9" name="Объект 8"/>
          <p:cNvGraphicFramePr>
            <a:graphicFrameLocks noChangeAspect="1"/>
          </p:cNvGraphicFramePr>
          <p:nvPr/>
        </p:nvGraphicFramePr>
        <p:xfrm>
          <a:off x="4930498" y="4517832"/>
          <a:ext cx="2785477" cy="607597"/>
        </p:xfrm>
        <a:graphic>
          <a:graphicData uri="http://schemas.openxmlformats.org/presentationml/2006/ole">
            <mc:AlternateContent xmlns:mc="http://schemas.openxmlformats.org/markup-compatibility/2006">
              <mc:Choice xmlns:v="urn:schemas-microsoft-com:vml" Requires="v">
                <p:oleObj spid="_x0000_s13578" name="Формула" r:id="rId5" imgW="1117600" imgH="241300" progId="Equation.3">
                  <p:embed/>
                </p:oleObj>
              </mc:Choice>
              <mc:Fallback>
                <p:oleObj name="Формула" r:id="rId5" imgW="1117600" imgH="241300" progId="Equation.3">
                  <p:embed/>
                  <p:pic>
                    <p:nvPicPr>
                      <p:cNvPr id="9" name="Объект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0498" y="4517832"/>
                        <a:ext cx="2785477" cy="607597"/>
                      </a:xfrm>
                      <a:prstGeom prst="rect">
                        <a:avLst/>
                      </a:prstGeom>
                      <a:noFill/>
                    </p:spPr>
                  </p:pic>
                </p:oleObj>
              </mc:Fallback>
            </mc:AlternateContent>
          </a:graphicData>
        </a:graphic>
      </p:graphicFrame>
      <p:sp>
        <p:nvSpPr>
          <p:cNvPr id="11" name="Прямоугольник 10"/>
          <p:cNvSpPr/>
          <p:nvPr/>
        </p:nvSpPr>
        <p:spPr>
          <a:xfrm>
            <a:off x="797958" y="5274086"/>
            <a:ext cx="10668001" cy="120032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where      </a:t>
            </a:r>
            <a:r>
              <a:rPr lang="ru-RU"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proportional coefficient,</a:t>
            </a:r>
            <a:r>
              <a:rPr lang="ru-RU"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which takes into account </a:t>
            </a:r>
            <a:r>
              <a:rPr lang="ru-RU" sz="2400" dirty="0" err="1">
                <a:latin typeface="Times New Roman" panose="02020603050405020304" pitchFamily="18" charset="0"/>
                <a:cs typeface="Times New Roman" panose="02020603050405020304" pitchFamily="18" charset="0"/>
              </a:rPr>
              <a:t>material</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properties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of</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the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workpiece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and</a:t>
            </a:r>
            <a:r>
              <a:rPr lang="ru-RU"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a:t>
            </a:r>
            <a:r>
              <a:rPr lang="ru-RU" sz="2400" dirty="0" err="1">
                <a:latin typeface="Times New Roman" panose="02020603050405020304" pitchFamily="18" charset="0"/>
                <a:cs typeface="Times New Roman" panose="02020603050405020304" pitchFamily="18" charset="0"/>
              </a:rPr>
              <a:t>tool</a:t>
            </a:r>
            <a:r>
              <a:rPr lang="en-US" sz="2400" dirty="0">
                <a:latin typeface="Times New Roman" panose="02020603050405020304" pitchFamily="18" charset="0"/>
                <a:cs typeface="Times New Roman" panose="02020603050405020304" pitchFamily="18" charset="0"/>
              </a:rPr>
              <a:t>, diameter     </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number</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of</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teeth</a:t>
            </a:r>
            <a:r>
              <a:rPr lang="ru-RU" sz="2400" dirty="0"/>
              <a:t> </a:t>
            </a:r>
            <a:r>
              <a:rPr lang="en-US" sz="2400" dirty="0"/>
              <a:t>     </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rotation</a:t>
            </a:r>
            <a:r>
              <a:rPr lang="ru-RU"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frequency     and coefficient of wear of the milling cutter</a:t>
            </a:r>
            <a:r>
              <a:rPr lang="ru-RU"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power exponents</a:t>
            </a:r>
            <a:r>
              <a:rPr lang="ru-RU" sz="2400" dirty="0">
                <a:latin typeface="Times New Roman" panose="02020603050405020304" pitchFamily="18" charset="0"/>
                <a:cs typeface="Times New Roman" panose="02020603050405020304" pitchFamily="18" charset="0"/>
              </a:rPr>
              <a:t>. </a:t>
            </a:r>
          </a:p>
        </p:txBody>
      </p:sp>
      <p:sp>
        <p:nvSpPr>
          <p:cNvPr id="12"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5" name="Объект 14"/>
          <p:cNvGraphicFramePr>
            <a:graphicFrameLocks noChangeAspect="1"/>
          </p:cNvGraphicFramePr>
          <p:nvPr/>
        </p:nvGraphicFramePr>
        <p:xfrm>
          <a:off x="1659046" y="5337447"/>
          <a:ext cx="421702" cy="452063"/>
        </p:xfrm>
        <a:graphic>
          <a:graphicData uri="http://schemas.openxmlformats.org/presentationml/2006/ole">
            <mc:AlternateContent xmlns:mc="http://schemas.openxmlformats.org/markup-compatibility/2006">
              <mc:Choice xmlns:v="urn:schemas-microsoft-com:vml" Requires="v">
                <p:oleObj spid="_x0000_s13579" name="Формула" r:id="rId7" imgW="190335" imgH="215713" progId="Equation.3">
                  <p:embed/>
                </p:oleObj>
              </mc:Choice>
              <mc:Fallback>
                <p:oleObj name="Формула" r:id="rId7" imgW="190335" imgH="215713" progId="Equation.3">
                  <p:embed/>
                  <p:pic>
                    <p:nvPicPr>
                      <p:cNvPr id="15" name="Объект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9046" y="5337447"/>
                        <a:ext cx="421702" cy="452063"/>
                      </a:xfrm>
                      <a:prstGeom prst="rect">
                        <a:avLst/>
                      </a:prstGeom>
                      <a:noFill/>
                    </p:spPr>
                  </p:pic>
                </p:oleObj>
              </mc:Fallback>
            </mc:AlternateContent>
          </a:graphicData>
        </a:graphic>
      </p:graphicFrame>
      <p:sp>
        <p:nvSpPr>
          <p:cNvPr id="16"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7" name="Объект 16"/>
          <p:cNvGraphicFramePr>
            <a:graphicFrameLocks noChangeAspect="1"/>
          </p:cNvGraphicFramePr>
          <p:nvPr/>
        </p:nvGraphicFramePr>
        <p:xfrm>
          <a:off x="5377208" y="5687614"/>
          <a:ext cx="360577" cy="342726"/>
        </p:xfrm>
        <a:graphic>
          <a:graphicData uri="http://schemas.openxmlformats.org/presentationml/2006/ole">
            <mc:AlternateContent xmlns:mc="http://schemas.openxmlformats.org/markup-compatibility/2006">
              <mc:Choice xmlns:v="urn:schemas-microsoft-com:vml" Requires="v">
                <p:oleObj spid="_x0000_s13580" name="Формула" r:id="rId9" imgW="164957" imgH="152268" progId="Equation.3">
                  <p:embed/>
                </p:oleObj>
              </mc:Choice>
              <mc:Fallback>
                <p:oleObj name="Формула" r:id="rId9" imgW="164957" imgH="152268" progId="Equation.3">
                  <p:embed/>
                  <p:pic>
                    <p:nvPicPr>
                      <p:cNvPr id="17" name="Объект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208" y="5687614"/>
                        <a:ext cx="360577" cy="342726"/>
                      </a:xfrm>
                      <a:prstGeom prst="rect">
                        <a:avLst/>
                      </a:prstGeom>
                      <a:noFill/>
                    </p:spPr>
                  </p:pic>
                </p:oleObj>
              </mc:Fallback>
            </mc:AlternateContent>
          </a:graphicData>
        </a:graphic>
      </p:graphicFrame>
      <p:sp>
        <p:nvSpPr>
          <p:cNvPr id="1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9" name="Объект 18"/>
          <p:cNvGraphicFramePr>
            <a:graphicFrameLocks noChangeAspect="1"/>
          </p:cNvGraphicFramePr>
          <p:nvPr/>
        </p:nvGraphicFramePr>
        <p:xfrm>
          <a:off x="7930590" y="5711697"/>
          <a:ext cx="321829" cy="342726"/>
        </p:xfrm>
        <a:graphic>
          <a:graphicData uri="http://schemas.openxmlformats.org/presentationml/2006/ole">
            <mc:AlternateContent xmlns:mc="http://schemas.openxmlformats.org/markup-compatibility/2006">
              <mc:Choice xmlns:v="urn:schemas-microsoft-com:vml" Requires="v">
                <p:oleObj spid="_x0000_s13581" name="Формула" r:id="rId11" imgW="114102" imgH="126780" progId="Equation.3">
                  <p:embed/>
                </p:oleObj>
              </mc:Choice>
              <mc:Fallback>
                <p:oleObj name="Формула" r:id="rId11" imgW="114102" imgH="126780" progId="Equation.3">
                  <p:embed/>
                  <p:pic>
                    <p:nvPicPr>
                      <p:cNvPr id="19" name="Объект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30590" y="5711697"/>
                        <a:ext cx="321829" cy="342726"/>
                      </a:xfrm>
                      <a:prstGeom prst="rect">
                        <a:avLst/>
                      </a:prstGeom>
                      <a:noFill/>
                    </p:spPr>
                  </p:pic>
                </p:oleObj>
              </mc:Fallback>
            </mc:AlternateContent>
          </a:graphicData>
        </a:graphic>
      </p:graphicFrame>
      <p:sp>
        <p:nvSpPr>
          <p:cNvPr id="20"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1" name="Объект 20"/>
          <p:cNvGraphicFramePr>
            <a:graphicFrameLocks noChangeAspect="1"/>
          </p:cNvGraphicFramePr>
          <p:nvPr/>
        </p:nvGraphicFramePr>
        <p:xfrm>
          <a:off x="10611272" y="5725093"/>
          <a:ext cx="326785" cy="342726"/>
        </p:xfrm>
        <a:graphic>
          <a:graphicData uri="http://schemas.openxmlformats.org/presentationml/2006/ole">
            <mc:AlternateContent xmlns:mc="http://schemas.openxmlformats.org/markup-compatibility/2006">
              <mc:Choice xmlns:v="urn:schemas-microsoft-com:vml" Requires="v">
                <p:oleObj spid="_x0000_s13582" name="Формула" r:id="rId13" imgW="126835" imgH="139518" progId="Equation.3">
                  <p:embed/>
                </p:oleObj>
              </mc:Choice>
              <mc:Fallback>
                <p:oleObj name="Формула" r:id="rId13" imgW="126835" imgH="139518" progId="Equation.3">
                  <p:embed/>
                  <p:pic>
                    <p:nvPicPr>
                      <p:cNvPr id="21" name="Объект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11272" y="5725093"/>
                        <a:ext cx="326785" cy="342726"/>
                      </a:xfrm>
                      <a:prstGeom prst="rect">
                        <a:avLst/>
                      </a:prstGeom>
                      <a:noFill/>
                    </p:spPr>
                  </p:pic>
                </p:oleObj>
              </mc:Fallback>
            </mc:AlternateContent>
          </a:graphicData>
        </a:graphic>
      </p:graphicFrame>
      <p:sp>
        <p:nvSpPr>
          <p:cNvPr id="22"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4" name="Объект 23"/>
          <p:cNvGraphicFramePr>
            <a:graphicFrameLocks noChangeAspect="1"/>
          </p:cNvGraphicFramePr>
          <p:nvPr/>
        </p:nvGraphicFramePr>
        <p:xfrm>
          <a:off x="6323236" y="6067819"/>
          <a:ext cx="1243173" cy="419992"/>
        </p:xfrm>
        <a:graphic>
          <a:graphicData uri="http://schemas.openxmlformats.org/presentationml/2006/ole">
            <mc:AlternateContent xmlns:mc="http://schemas.openxmlformats.org/markup-compatibility/2006">
              <mc:Choice xmlns:v="urn:schemas-microsoft-com:vml" Requires="v">
                <p:oleObj spid="_x0000_s13583" name="Формула" r:id="rId15" imgW="583947" imgH="190417" progId="Equation.3">
                  <p:embed/>
                </p:oleObj>
              </mc:Choice>
              <mc:Fallback>
                <p:oleObj name="Формула" r:id="rId15" imgW="583947" imgH="190417" progId="Equation.3">
                  <p:embed/>
                  <p:pic>
                    <p:nvPicPr>
                      <p:cNvPr id="24" name="Объект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23236" y="6067819"/>
                        <a:ext cx="1243173" cy="419992"/>
                      </a:xfrm>
                      <a:prstGeom prst="rect">
                        <a:avLst/>
                      </a:prstGeom>
                      <a:noFill/>
                    </p:spPr>
                  </p:pic>
                </p:oleObj>
              </mc:Fallback>
            </mc:AlternateContent>
          </a:graphicData>
        </a:graphic>
      </p:graphicFrame>
      <p:sp>
        <p:nvSpPr>
          <p:cNvPr id="25"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6" name="Объект 25"/>
          <p:cNvGraphicFramePr>
            <a:graphicFrameLocks noChangeAspect="1"/>
          </p:cNvGraphicFramePr>
          <p:nvPr/>
        </p:nvGraphicFramePr>
        <p:xfrm>
          <a:off x="1869897" y="2809568"/>
          <a:ext cx="359596" cy="482385"/>
        </p:xfrm>
        <a:graphic>
          <a:graphicData uri="http://schemas.openxmlformats.org/presentationml/2006/ole">
            <mc:AlternateContent xmlns:mc="http://schemas.openxmlformats.org/markup-compatibility/2006">
              <mc:Choice xmlns:v="urn:schemas-microsoft-com:vml" Requires="v">
                <p:oleObj spid="_x0000_s13584" name="Формула" r:id="rId17" imgW="126725" imgH="177415" progId="Equation.3">
                  <p:embed/>
                </p:oleObj>
              </mc:Choice>
              <mc:Fallback>
                <p:oleObj name="Формула" r:id="rId17" imgW="126725" imgH="177415" progId="Equation.3">
                  <p:embed/>
                  <p:pic>
                    <p:nvPicPr>
                      <p:cNvPr id="26" name="Объект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69897" y="2809568"/>
                        <a:ext cx="359596" cy="482385"/>
                      </a:xfrm>
                      <a:prstGeom prst="rect">
                        <a:avLst/>
                      </a:prstGeom>
                      <a:noFill/>
                    </p:spPr>
                  </p:pic>
                </p:oleObj>
              </mc:Fallback>
            </mc:AlternateContent>
          </a:graphicData>
        </a:graphic>
      </p:graphicFrame>
      <p:sp>
        <p:nvSpPr>
          <p:cNvPr id="27" name="Rectangle 2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8" name="Объект 27"/>
          <p:cNvGraphicFramePr>
            <a:graphicFrameLocks noChangeAspect="1"/>
          </p:cNvGraphicFramePr>
          <p:nvPr/>
        </p:nvGraphicFramePr>
        <p:xfrm>
          <a:off x="4280016" y="2888678"/>
          <a:ext cx="342726" cy="342726"/>
        </p:xfrm>
        <a:graphic>
          <a:graphicData uri="http://schemas.openxmlformats.org/presentationml/2006/ole">
            <mc:AlternateContent xmlns:mc="http://schemas.openxmlformats.org/markup-compatibility/2006">
              <mc:Choice xmlns:v="urn:schemas-microsoft-com:vml" Requires="v">
                <p:oleObj spid="_x0000_s13585" name="Формула" r:id="rId19" imgW="152268" imgH="152268" progId="Equation.3">
                  <p:embed/>
                </p:oleObj>
              </mc:Choice>
              <mc:Fallback>
                <p:oleObj name="Формула" r:id="rId19" imgW="152268" imgH="152268" progId="Equation.3">
                  <p:embed/>
                  <p:pic>
                    <p:nvPicPr>
                      <p:cNvPr id="28" name="Объект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80016" y="2888678"/>
                        <a:ext cx="342726" cy="342726"/>
                      </a:xfrm>
                      <a:prstGeom prst="rect">
                        <a:avLst/>
                      </a:prstGeom>
                      <a:noFill/>
                    </p:spPr>
                  </p:pic>
                </p:oleObj>
              </mc:Fallback>
            </mc:AlternateContent>
          </a:graphicData>
        </a:graphic>
      </p:graphicFrame>
      <p:sp>
        <p:nvSpPr>
          <p:cNvPr id="29" name="Rectangle 2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30" name="Объект 29"/>
          <p:cNvGraphicFramePr>
            <a:graphicFrameLocks noChangeAspect="1"/>
          </p:cNvGraphicFramePr>
          <p:nvPr/>
        </p:nvGraphicFramePr>
        <p:xfrm>
          <a:off x="8368143" y="2842223"/>
          <a:ext cx="369870" cy="473090"/>
        </p:xfrm>
        <a:graphic>
          <a:graphicData uri="http://schemas.openxmlformats.org/presentationml/2006/ole">
            <mc:AlternateContent xmlns:mc="http://schemas.openxmlformats.org/markup-compatibility/2006">
              <mc:Choice xmlns:v="urn:schemas-microsoft-com:vml" Requires="v">
                <p:oleObj spid="_x0000_s13586" name="Формула" r:id="rId21" imgW="139579" imgH="177646" progId="Equation.3">
                  <p:embed/>
                </p:oleObj>
              </mc:Choice>
              <mc:Fallback>
                <p:oleObj name="Формула" r:id="rId21" imgW="139579" imgH="177646" progId="Equation.3">
                  <p:embed/>
                  <p:pic>
                    <p:nvPicPr>
                      <p:cNvPr id="30" name="Объект 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68143" y="2842223"/>
                        <a:ext cx="369870" cy="473090"/>
                      </a:xfrm>
                      <a:prstGeom prst="rect">
                        <a:avLst/>
                      </a:prstGeom>
                      <a:noFill/>
                    </p:spPr>
                  </p:pic>
                </p:oleObj>
              </mc:Fallback>
            </mc:AlternateContent>
          </a:graphicData>
        </a:graphic>
      </p:graphicFrame>
      <p:sp>
        <p:nvSpPr>
          <p:cNvPr id="31" name="Rectangle 2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32" name="Объект 31"/>
          <p:cNvGraphicFramePr>
            <a:graphicFrameLocks noChangeAspect="1"/>
          </p:cNvGraphicFramePr>
          <p:nvPr/>
        </p:nvGraphicFramePr>
        <p:xfrm>
          <a:off x="3175032" y="3924383"/>
          <a:ext cx="431515" cy="444792"/>
        </p:xfrm>
        <a:graphic>
          <a:graphicData uri="http://schemas.openxmlformats.org/presentationml/2006/ole">
            <mc:AlternateContent xmlns:mc="http://schemas.openxmlformats.org/markup-compatibility/2006">
              <mc:Choice xmlns:v="urn:schemas-microsoft-com:vml" Requires="v">
                <p:oleObj spid="_x0000_s13587" name="Формула" r:id="rId23" imgW="203024" imgH="215713" progId="Equation.3">
                  <p:embed/>
                </p:oleObj>
              </mc:Choice>
              <mc:Fallback>
                <p:oleObj name="Формула" r:id="rId23" imgW="203024" imgH="215713" progId="Equation.3">
                  <p:embed/>
                  <p:pic>
                    <p:nvPicPr>
                      <p:cNvPr id="32" name="Объект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75032" y="3924383"/>
                        <a:ext cx="431515" cy="444792"/>
                      </a:xfrm>
                      <a:prstGeom prst="rect">
                        <a:avLst/>
                      </a:prstGeom>
                      <a:noFill/>
                    </p:spPr>
                  </p:pic>
                </p:oleObj>
              </mc:Fallback>
            </mc:AlternateContent>
          </a:graphicData>
        </a:graphic>
      </p:graphicFrame>
    </p:spTree>
    <p:extLst>
      <p:ext uri="{BB962C8B-B14F-4D97-AF65-F5344CB8AC3E}">
        <p14:creationId xmlns:p14="http://schemas.microsoft.com/office/powerpoint/2010/main" val="989712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5677" y="1505746"/>
            <a:ext cx="10612749" cy="769441"/>
          </a:xfrm>
          <a:prstGeom prst="rect">
            <a:avLst/>
          </a:prstGeom>
          <a:noFill/>
        </p:spPr>
        <p:txBody>
          <a:bodyPr wrap="square" rtlCol="0">
            <a:spAutoFit/>
          </a:bodyPr>
          <a:lstStyle/>
          <a:p>
            <a:r>
              <a:rPr lang="en-US" sz="2200" dirty="0">
                <a:solidFill>
                  <a:prstClr val="black"/>
                </a:solidFill>
                <a:latin typeface="Times New Roman" panose="02020603050405020304" pitchFamily="18" charset="0"/>
                <a:cs typeface="Times New Roman" panose="02020603050405020304" pitchFamily="18" charset="0"/>
              </a:rPr>
              <a:t>Accuracy and performance of milling process are interconnected</a:t>
            </a:r>
            <a:r>
              <a:rPr lang="ru-RU" sz="2200" dirty="0">
                <a:solidFill>
                  <a:prstClr val="black"/>
                </a:solidFill>
                <a:latin typeface="Times New Roman" panose="02020603050405020304" pitchFamily="18" charset="0"/>
                <a:cs typeface="Times New Roman" panose="02020603050405020304" pitchFamily="18" charset="0"/>
              </a:rPr>
              <a:t>.</a:t>
            </a:r>
          </a:p>
          <a:p>
            <a:r>
              <a:rPr lang="en-US" sz="2200" dirty="0">
                <a:solidFill>
                  <a:prstClr val="black"/>
                </a:solidFill>
                <a:latin typeface="Times New Roman" panose="02020603050405020304" pitchFamily="18" charset="0"/>
                <a:cs typeface="Times New Roman" panose="02020603050405020304" pitchFamily="18" charset="0"/>
              </a:rPr>
              <a:t>An increase in performance is possible until the accuracy requirement of milling is met</a:t>
            </a:r>
            <a:endParaRPr lang="ru-RU" sz="2200" dirty="0">
              <a:solidFill>
                <a:prstClr val="black"/>
              </a:solidFill>
              <a:latin typeface="Times New Roman" panose="02020603050405020304" pitchFamily="18" charset="0"/>
              <a:cs typeface="Times New Roman" panose="02020603050405020304"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8"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12"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16"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1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20"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22"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25"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27" name="Rectangle 2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29" name="Rectangle 2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31" name="Rectangle 2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0" name="Объект 9"/>
          <p:cNvGraphicFramePr>
            <a:graphicFrameLocks noChangeAspect="1"/>
          </p:cNvGraphicFramePr>
          <p:nvPr/>
        </p:nvGraphicFramePr>
        <p:xfrm>
          <a:off x="1106488" y="2778125"/>
          <a:ext cx="1852612" cy="438150"/>
        </p:xfrm>
        <a:graphic>
          <a:graphicData uri="http://schemas.openxmlformats.org/presentationml/2006/ole">
            <mc:AlternateContent xmlns:mc="http://schemas.openxmlformats.org/markup-compatibility/2006">
              <mc:Choice xmlns:v="urn:schemas-microsoft-com:vml" Requires="v">
                <p:oleObj spid="_x0000_s14433" name="Уравнение" r:id="rId3" imgW="774360" imgH="190440" progId="Equation.3">
                  <p:embed/>
                </p:oleObj>
              </mc:Choice>
              <mc:Fallback>
                <p:oleObj name="Уравнение" r:id="rId3" imgW="774360" imgH="190440" progId="Equation.3">
                  <p:embed/>
                  <p:pic>
                    <p:nvPicPr>
                      <p:cNvPr id="10" name="Объект 9"/>
                      <p:cNvPicPr>
                        <a:picLocks noChangeAspect="1" noChangeArrowheads="1"/>
                      </p:cNvPicPr>
                      <p:nvPr/>
                    </p:nvPicPr>
                    <p:blipFill>
                      <a:blip r:embed="rId4"/>
                      <a:srcRect/>
                      <a:stretch>
                        <a:fillRect/>
                      </a:stretch>
                    </p:blipFill>
                    <p:spPr bwMode="auto">
                      <a:xfrm>
                        <a:off x="1106488" y="2778125"/>
                        <a:ext cx="1852612" cy="438150"/>
                      </a:xfrm>
                      <a:prstGeom prst="rect">
                        <a:avLst/>
                      </a:prstGeom>
                      <a:noFill/>
                    </p:spPr>
                  </p:pic>
                </p:oleObj>
              </mc:Fallback>
            </mc:AlternateContent>
          </a:graphicData>
        </a:graphic>
      </p:graphicFrame>
      <p:sp>
        <p:nvSpPr>
          <p:cNvPr id="14" name="Прямоугольник 13"/>
          <p:cNvSpPr/>
          <p:nvPr/>
        </p:nvSpPr>
        <p:spPr>
          <a:xfrm>
            <a:off x="811658" y="3425624"/>
            <a:ext cx="3205538" cy="2492990"/>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deviation of tool,</a:t>
            </a:r>
          </a:p>
          <a:p>
            <a:r>
              <a:rPr lang="en-US" sz="2200" dirty="0">
                <a:latin typeface="Times New Roman" panose="02020603050405020304" pitchFamily="18" charset="0"/>
                <a:cs typeface="Times New Roman" panose="02020603050405020304" pitchFamily="18" charset="0"/>
              </a:rPr>
              <a:t>measured normal to the desired trajectory of its movement</a:t>
            </a:r>
            <a:r>
              <a:rPr lang="ru-RU" sz="2200" dirty="0">
                <a:latin typeface="Times New Roman" panose="02020603050405020304" pitchFamily="18" charset="0"/>
                <a:cs typeface="Times New Roman" panose="02020603050405020304" pitchFamily="18" charset="0"/>
              </a:rPr>
              <a:t>;</a:t>
            </a:r>
          </a:p>
          <a:p>
            <a:endParaRPr lang="ru-RU" sz="2200" dirty="0">
              <a:latin typeface="Times New Roman" panose="02020603050405020304" pitchFamily="18" charset="0"/>
              <a:cs typeface="Times New Roman" panose="02020603050405020304" pitchFamily="18" charset="0"/>
            </a:endParaRPr>
          </a:p>
          <a:p>
            <a:r>
              <a:rPr lang="ru-RU" sz="2200" dirty="0">
                <a:latin typeface="Times New Roman" panose="02020603050405020304" pitchFamily="18" charset="0"/>
                <a:cs typeface="Times New Roman" panose="02020603050405020304" pitchFamily="18" charset="0"/>
              </a:rPr>
              <a:t>            –  </a:t>
            </a:r>
            <a:r>
              <a:rPr lang="en-US" sz="2200" dirty="0">
                <a:latin typeface="Times New Roman" panose="02020603050405020304" pitchFamily="18" charset="0"/>
                <a:cs typeface="Times New Roman" panose="02020603050405020304" pitchFamily="18" charset="0"/>
              </a:rPr>
              <a:t>admissible deviation of tool</a:t>
            </a:r>
            <a:r>
              <a:rPr lang="ru-RU" sz="2200" dirty="0">
                <a:latin typeface="Times New Roman" panose="02020603050405020304" pitchFamily="18" charset="0"/>
                <a:cs typeface="Times New Roman" panose="02020603050405020304" pitchFamily="18" charset="0"/>
              </a:rPr>
              <a:t>.</a:t>
            </a:r>
          </a:p>
        </p:txBody>
      </p:sp>
      <p:sp>
        <p:nvSpPr>
          <p:cNvPr id="23"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33" name="Объект 32"/>
          <p:cNvGraphicFramePr>
            <a:graphicFrameLocks noChangeAspect="1"/>
          </p:cNvGraphicFramePr>
          <p:nvPr/>
        </p:nvGraphicFramePr>
        <p:xfrm>
          <a:off x="984512" y="3497544"/>
          <a:ext cx="398462" cy="441325"/>
        </p:xfrm>
        <a:graphic>
          <a:graphicData uri="http://schemas.openxmlformats.org/presentationml/2006/ole">
            <mc:AlternateContent xmlns:mc="http://schemas.openxmlformats.org/markup-compatibility/2006">
              <mc:Choice xmlns:v="urn:schemas-microsoft-com:vml" Requires="v">
                <p:oleObj spid="_x0000_s14434" name="Формула" r:id="rId5" imgW="190440" imgH="215640" progId="Equation.3">
                  <p:embed/>
                </p:oleObj>
              </mc:Choice>
              <mc:Fallback>
                <p:oleObj name="Формула" r:id="rId5" imgW="190440" imgH="215640" progId="Equation.3">
                  <p:embed/>
                  <p:pic>
                    <p:nvPicPr>
                      <p:cNvPr id="33" name="Объект 32"/>
                      <p:cNvPicPr>
                        <a:picLocks noChangeAspect="1" noChangeArrowheads="1"/>
                      </p:cNvPicPr>
                      <p:nvPr/>
                    </p:nvPicPr>
                    <p:blipFill>
                      <a:blip r:embed="rId6"/>
                      <a:srcRect/>
                      <a:stretch>
                        <a:fillRect/>
                      </a:stretch>
                    </p:blipFill>
                    <p:spPr bwMode="auto">
                      <a:xfrm>
                        <a:off x="984512" y="3497544"/>
                        <a:ext cx="398462" cy="441325"/>
                      </a:xfrm>
                      <a:prstGeom prst="rect">
                        <a:avLst/>
                      </a:prstGeom>
                      <a:noFill/>
                    </p:spPr>
                  </p:pic>
                </p:oleObj>
              </mc:Fallback>
            </mc:AlternateContent>
          </a:graphicData>
        </a:graphic>
      </p:graphicFrame>
      <p:graphicFrame>
        <p:nvGraphicFramePr>
          <p:cNvPr id="34" name="Объект 33"/>
          <p:cNvGraphicFramePr>
            <a:graphicFrameLocks noChangeAspect="1"/>
          </p:cNvGraphicFramePr>
          <p:nvPr/>
        </p:nvGraphicFramePr>
        <p:xfrm>
          <a:off x="850900" y="5132388"/>
          <a:ext cx="874713" cy="388937"/>
        </p:xfrm>
        <a:graphic>
          <a:graphicData uri="http://schemas.openxmlformats.org/presentationml/2006/ole">
            <mc:AlternateContent xmlns:mc="http://schemas.openxmlformats.org/markup-compatibility/2006">
              <mc:Choice xmlns:v="urn:schemas-microsoft-com:vml" Requires="v">
                <p:oleObj spid="_x0000_s14435" name="Уравнение" r:id="rId7" imgW="419040" imgH="190440" progId="Equation.3">
                  <p:embed/>
                </p:oleObj>
              </mc:Choice>
              <mc:Fallback>
                <p:oleObj name="Уравнение" r:id="rId7" imgW="419040" imgH="190440" progId="Equation.3">
                  <p:embed/>
                  <p:pic>
                    <p:nvPicPr>
                      <p:cNvPr id="34" name="Объект 33"/>
                      <p:cNvPicPr>
                        <a:picLocks noChangeAspect="1" noChangeArrowheads="1"/>
                      </p:cNvPicPr>
                      <p:nvPr/>
                    </p:nvPicPr>
                    <p:blipFill>
                      <a:blip r:embed="rId8"/>
                      <a:srcRect/>
                      <a:stretch>
                        <a:fillRect/>
                      </a:stretch>
                    </p:blipFill>
                    <p:spPr bwMode="auto">
                      <a:xfrm>
                        <a:off x="850900" y="5132388"/>
                        <a:ext cx="87471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4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nvGraphicFramePr>
        <p:xfrm>
          <a:off x="3748454" y="2522886"/>
          <a:ext cx="8112831" cy="3127899"/>
        </p:xfrm>
        <a:graphic>
          <a:graphicData uri="http://schemas.openxmlformats.org/presentationml/2006/ole">
            <mc:AlternateContent xmlns:mc="http://schemas.openxmlformats.org/markup-compatibility/2006">
              <mc:Choice xmlns:v="urn:schemas-microsoft-com:vml" Requires="v">
                <p:oleObj spid="_x0000_s14436" r:id="rId9" imgW="5094732" imgH="1967484" progId="Visio.Drawing.4">
                  <p:embed/>
                </p:oleObj>
              </mc:Choice>
              <mc:Fallback>
                <p:oleObj r:id="rId9" imgW="5094732" imgH="1967484" progId="Visio.Drawing.4">
                  <p:embed/>
                  <p:pic>
                    <p:nvPicPr>
                      <p:cNvPr id="5" name="Объект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8454" y="2522886"/>
                        <a:ext cx="8112831" cy="3127899"/>
                      </a:xfrm>
                      <a:prstGeom prst="rect">
                        <a:avLst/>
                      </a:prstGeom>
                      <a:noFill/>
                    </p:spPr>
                  </p:pic>
                </p:oleObj>
              </mc:Fallback>
            </mc:AlternateContent>
          </a:graphicData>
        </a:graphic>
      </p:graphicFrame>
      <p:sp>
        <p:nvSpPr>
          <p:cNvPr id="24" name="TextBox 23"/>
          <p:cNvSpPr txBox="1"/>
          <p:nvPr/>
        </p:nvSpPr>
        <p:spPr>
          <a:xfrm>
            <a:off x="2823416" y="348053"/>
            <a:ext cx="6617083" cy="954107"/>
          </a:xfrm>
          <a:prstGeom prst="rect">
            <a:avLst/>
          </a:prstGeom>
          <a:noFill/>
        </p:spPr>
        <p:txBody>
          <a:bodyPr wrap="square" rtlCol="0">
            <a:spAutoFit/>
          </a:bodyPr>
          <a:lstStyle/>
          <a:p>
            <a:pPr algn="ctr"/>
            <a:r>
              <a:rPr lang="en-US" sz="2800" b="1" dirty="0">
                <a:solidFill>
                  <a:srgbClr val="FF0000"/>
                </a:solidFill>
                <a:latin typeface="Times New Roman"/>
                <a:ea typeface="Calibri"/>
              </a:rPr>
              <a:t>Accuracy and performance requirements to robotic milling</a:t>
            </a:r>
            <a:endParaRPr lang="ru-RU"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77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a:spLocks noChangeArrowheads="1"/>
          </p:cNvSpPr>
          <p:nvPr/>
        </p:nvSpPr>
        <p:spPr bwMode="auto">
          <a:xfrm>
            <a:off x="1634230" y="787861"/>
            <a:ext cx="9090727" cy="29392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85750" lvl="0" indent="-285750" algn="just" fontAlgn="base">
              <a:spcBef>
                <a:spcPct val="0"/>
              </a:spcBef>
              <a:spcAft>
                <a:spcPct val="0"/>
              </a:spcAf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Imperfection of mathematical models</a:t>
            </a:r>
            <a:r>
              <a:rPr lang="ru-RU"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used for kinematic control of manipulator movements, discrepancy between them and real manipulators</a:t>
            </a:r>
            <a:r>
              <a:rPr lang="ru-RU" sz="1600" dirty="0">
                <a:latin typeface="Times New Roman" panose="02020603050405020304" pitchFamily="18" charset="0"/>
                <a:cs typeface="Times New Roman" panose="02020603050405020304" pitchFamily="18" charset="0"/>
              </a:rPr>
              <a:t>;</a:t>
            </a:r>
          </a:p>
          <a:p>
            <a:pPr marL="285750" indent="-285750" algn="just" fontAlgn="base">
              <a:spcBef>
                <a:spcPts val="600"/>
              </a:spcBef>
              <a:spcAft>
                <a:spcPct val="0"/>
              </a:spcAft>
              <a:buFont typeface="Arial" panose="020B0604020202020204" pitchFamily="34" charset="0"/>
              <a:buChar char="•"/>
            </a:pPr>
            <a:r>
              <a:rPr lang="en-US" sz="1600" dirty="0">
                <a:latin typeface="Times New Roman" panose="02020603050405020304" pitchFamily="18" charset="0"/>
              </a:rPr>
              <a:t>Elastic compliance of manipulator links, defined by material properties of manipulator links and its base, and also by their geometrical features</a:t>
            </a:r>
            <a:endParaRPr lang="ru-RU" sz="1600" dirty="0">
              <a:latin typeface="Times New Roman" panose="02020603050405020304" pitchFamily="18" charset="0"/>
              <a:cs typeface="Times New Roman" panose="02020603050405020304" pitchFamily="18" charset="0"/>
            </a:endParaRPr>
          </a:p>
          <a:p>
            <a:pPr marL="285750" indent="-285750" algn="just" fontAlgn="base">
              <a:spcBef>
                <a:spcPts val="6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Dynamic imperfection of servo drives, low dynamic stiffness and accuracy due to kinematic errors and elastic compliance of gears;</a:t>
            </a:r>
            <a:endParaRPr lang="ru-RU" sz="1600" dirty="0">
              <a:latin typeface="Times New Roman" panose="02020603050405020304" pitchFamily="18" charset="0"/>
              <a:cs typeface="Times New Roman" panose="02020603050405020304" pitchFamily="18" charset="0"/>
            </a:endParaRPr>
          </a:p>
          <a:p>
            <a:pPr marL="285750" indent="-285750" algn="just" fontAlgn="base">
              <a:spcBef>
                <a:spcPts val="6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Dynamic stiffness</a:t>
            </a:r>
            <a:r>
              <a:rPr lang="ru-RU" sz="1600" dirty="0">
                <a:latin typeface="Times New Roman" panose="02020603050405020304" pitchFamily="18" charset="0"/>
              </a:rPr>
              <a:t>, </a:t>
            </a:r>
            <a:r>
              <a:rPr lang="en-US" sz="1600" dirty="0">
                <a:latin typeface="Times New Roman" panose="02020603050405020304" pitchFamily="18" charset="0"/>
              </a:rPr>
              <a:t>provided by position control system of manipulator</a:t>
            </a:r>
            <a:r>
              <a:rPr lang="ru-RU" sz="1600" dirty="0">
                <a:latin typeface="Times New Roman" panose="02020603050405020304" pitchFamily="18" charset="0"/>
                <a:cs typeface="Times New Roman" panose="02020603050405020304" pitchFamily="18" charset="0"/>
              </a:rPr>
              <a:t>;</a:t>
            </a:r>
          </a:p>
          <a:p>
            <a:pPr marL="285750" lvl="0" indent="-285750" algn="just" fontAlgn="base">
              <a:spcBef>
                <a:spcPts val="6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Errors of position sensors of manipulator links</a:t>
            </a:r>
            <a:r>
              <a:rPr lang="ru-RU" sz="1600" dirty="0">
                <a:latin typeface="Times New Roman" panose="02020603050405020304" pitchFamily="18" charset="0"/>
                <a:cs typeface="Times New Roman" panose="02020603050405020304" pitchFamily="18" charset="0"/>
              </a:rPr>
              <a:t>;</a:t>
            </a:r>
          </a:p>
          <a:p>
            <a:pPr marL="285750" lvl="0" indent="-285750" algn="just" fontAlgn="base">
              <a:spcBef>
                <a:spcPts val="6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Errors, caused by inaccurate linkage of manipulator coordinate system to coordinate system of the part which is being processed</a:t>
            </a:r>
            <a:r>
              <a:rPr lang="ru-RU" sz="1600" dirty="0">
                <a:latin typeface="Times New Roman" panose="02020603050405020304" pitchFamily="18" charset="0"/>
                <a:cs typeface="Times New Roman" panose="02020603050405020304" pitchFamily="18" charset="0"/>
              </a:rPr>
              <a:t>.</a:t>
            </a:r>
          </a:p>
        </p:txBody>
      </p:sp>
      <p:sp>
        <p:nvSpPr>
          <p:cNvPr id="11" name="TextBox 10"/>
          <p:cNvSpPr txBox="1"/>
          <p:nvPr/>
        </p:nvSpPr>
        <p:spPr>
          <a:xfrm>
            <a:off x="2313447" y="24994"/>
            <a:ext cx="7542584" cy="584775"/>
          </a:xfrm>
          <a:prstGeom prst="rect">
            <a:avLst/>
          </a:prstGeom>
          <a:noFill/>
        </p:spPr>
        <p:txBody>
          <a:bodyPr wrap="square" rtlCol="0">
            <a:spAutoFit/>
          </a:bodyPr>
          <a:lstStyle/>
          <a:p>
            <a:pPr algn="ctr"/>
            <a:r>
              <a:rPr lang="en-GB" sz="1600" b="1" u="sng" dirty="0">
                <a:solidFill>
                  <a:srgbClr val="FF0000"/>
                </a:solidFill>
                <a:latin typeface="Times New Roman" panose="02020603050405020304" pitchFamily="18" charset="0"/>
                <a:cs typeface="Times New Roman" panose="02020603050405020304" pitchFamily="18" charset="0"/>
              </a:rPr>
              <a:t>The major factors, which reduce the accuracy of</a:t>
            </a:r>
            <a:r>
              <a:rPr lang="ru-RU" sz="1600" b="1" u="sng" dirty="0">
                <a:solidFill>
                  <a:srgbClr val="FF0000"/>
                </a:solidFill>
                <a:latin typeface="Times New Roman" panose="02020603050405020304" pitchFamily="18" charset="0"/>
                <a:cs typeface="Times New Roman" panose="02020603050405020304" pitchFamily="18" charset="0"/>
              </a:rPr>
              <a:t> </a:t>
            </a:r>
            <a:r>
              <a:rPr lang="en-GB" sz="1600" b="1" u="sng" dirty="0">
                <a:solidFill>
                  <a:srgbClr val="FF0000"/>
                </a:solidFill>
                <a:latin typeface="Times New Roman" panose="02020603050405020304" pitchFamily="18" charset="0"/>
                <a:cs typeface="Times New Roman" panose="02020603050405020304" pitchFamily="18" charset="0"/>
              </a:rPr>
              <a:t>movements of technological manipulators and which limit their implementation:</a:t>
            </a:r>
            <a:endParaRPr lang="en-US" sz="1600" b="1" u="sng" dirty="0">
              <a:solidFill>
                <a:srgbClr val="FF000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662424" y="4341368"/>
            <a:ext cx="10394456" cy="212365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Increase in accuracy of calibration process;</a:t>
            </a:r>
            <a:endParaRPr lang="ru-RU" sz="1600" dirty="0">
              <a:latin typeface="Times New Roman" panose="02020603050405020304" pitchFamily="18" charset="0"/>
              <a:cs typeface="Times New Roman" panose="02020603050405020304" pitchFamily="18" charset="0"/>
            </a:endParaRPr>
          </a:p>
          <a:p>
            <a:pPr>
              <a:spcBef>
                <a:spcPts val="1200"/>
              </a:spcBef>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Variations in mechanical components of robot</a:t>
            </a:r>
            <a:r>
              <a:rPr lang="ru-RU"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Increase in quantity of metal of manipulation mechanism and application of other technological and design solutions, which may cause significant increase in costs of robotic system;</a:t>
            </a:r>
          </a:p>
          <a:p>
            <a:pPr algn="just">
              <a:spcBef>
                <a:spcPts val="1200"/>
              </a:spcBef>
            </a:pPr>
            <a:r>
              <a:rPr lang="en-US" sz="1600" dirty="0">
                <a:latin typeface="Times New Roman" panose="02020603050405020304" pitchFamily="18" charset="0"/>
                <a:cs typeface="Times New Roman" panose="02020603050405020304" pitchFamily="18" charset="0"/>
              </a:rPr>
              <a:t>Increase in accuracy and stiffness of robot drives by the following methods:</a:t>
            </a:r>
            <a:endParaRPr lang="ru-RU" sz="1600" dirty="0">
              <a:latin typeface="Times New Roman" panose="02020603050405020304" pitchFamily="18" charset="0"/>
              <a:cs typeface="Times New Roman" panose="02020603050405020304" pitchFamily="18" charset="0"/>
            </a:endParaRPr>
          </a:p>
          <a:p>
            <a:pPr marL="285750" indent="-285750" algn="just">
              <a:buFontTx/>
              <a:buChar char="-"/>
            </a:pPr>
            <a:r>
              <a:rPr lang="en-US" sz="1600" dirty="0">
                <a:latin typeface="Times New Roman" panose="02020603050405020304" pitchFamily="18" charset="0"/>
                <a:cs typeface="Times New Roman" panose="02020603050405020304" pitchFamily="18" charset="0"/>
              </a:rPr>
              <a:t>the usage of gearless drives </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machine</a:t>
            </a:r>
            <a:r>
              <a:rPr lang="ru-RU"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tool industry</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a:t>
            </a:r>
            <a:endParaRPr lang="ru-RU" sz="1600" dirty="0">
              <a:latin typeface="Times New Roman" panose="02020603050405020304" pitchFamily="18" charset="0"/>
              <a:cs typeface="Times New Roman" panose="02020603050405020304" pitchFamily="18" charset="0"/>
            </a:endParaRPr>
          </a:p>
          <a:p>
            <a:pPr marL="285750" indent="-285750" algn="just">
              <a:buFontTx/>
              <a:buChar char="-"/>
            </a:pPr>
            <a:r>
              <a:rPr lang="en-US" sz="1600" dirty="0">
                <a:latin typeface="Times New Roman" panose="02020603050405020304" pitchFamily="18" charset="0"/>
                <a:cs typeface="Times New Roman" panose="02020603050405020304" pitchFamily="18" charset="0"/>
              </a:rPr>
              <a:t>Introduction of corrective and compensative control links and loops;</a:t>
            </a:r>
          </a:p>
          <a:p>
            <a:pPr marL="285750" indent="-285750" algn="just">
              <a:buFontTx/>
              <a:buChar char="-"/>
            </a:pPr>
            <a:r>
              <a:rPr lang="en-US" sz="1600" dirty="0">
                <a:latin typeface="Times New Roman" panose="02020603050405020304" pitchFamily="18" charset="0"/>
                <a:cs typeface="Times New Roman" panose="02020603050405020304" pitchFamily="18" charset="0"/>
              </a:rPr>
              <a:t>Correction of reference impacts, set by CNC devices (machine</a:t>
            </a:r>
            <a:r>
              <a:rPr lang="ru-RU"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tool industry).</a:t>
            </a:r>
          </a:p>
        </p:txBody>
      </p:sp>
      <p:sp>
        <p:nvSpPr>
          <p:cNvPr id="13" name="Прямоугольник 12"/>
          <p:cNvSpPr/>
          <p:nvPr/>
        </p:nvSpPr>
        <p:spPr>
          <a:xfrm>
            <a:off x="2313447" y="4071978"/>
            <a:ext cx="5586850" cy="338554"/>
          </a:xfrm>
          <a:prstGeom prst="rect">
            <a:avLst/>
          </a:prstGeom>
        </p:spPr>
        <p:txBody>
          <a:bodyPr wrap="none">
            <a:spAutoFit/>
          </a:bodyPr>
          <a:lstStyle/>
          <a:p>
            <a:r>
              <a:rPr lang="en-US" sz="1600" b="1" u="sng" dirty="0">
                <a:solidFill>
                  <a:srgbClr val="FF0000"/>
                </a:solidFill>
                <a:latin typeface="Times New Roman" panose="02020603050405020304" pitchFamily="18" charset="0"/>
                <a:ea typeface="SimSun" panose="02010600030101010101" pitchFamily="2" charset="-122"/>
              </a:rPr>
              <a:t>The ways of reducing factors, which decrease robots accuracy</a:t>
            </a:r>
            <a:endParaRPr lang="ru-RU" sz="1600" b="1" u="sng" dirty="0">
              <a:solidFill>
                <a:srgbClr val="FF0000"/>
              </a:solidFill>
            </a:endParaRPr>
          </a:p>
        </p:txBody>
      </p:sp>
      <p:sp>
        <p:nvSpPr>
          <p:cNvPr id="21" name="Выгнутая влево стрелка 20"/>
          <p:cNvSpPr/>
          <p:nvPr/>
        </p:nvSpPr>
        <p:spPr>
          <a:xfrm>
            <a:off x="579119" y="886120"/>
            <a:ext cx="1111497" cy="3902696"/>
          </a:xfrm>
          <a:prstGeom prst="curved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2" name="Выгнутая влево стрелка 21"/>
          <p:cNvSpPr/>
          <p:nvPr/>
        </p:nvSpPr>
        <p:spPr>
          <a:xfrm>
            <a:off x="1011405" y="3195687"/>
            <a:ext cx="679211" cy="1503575"/>
          </a:xfrm>
          <a:prstGeom prst="curvedRightArrow">
            <a:avLst>
              <a:gd name="adj1" fmla="val 41216"/>
              <a:gd name="adj2" fmla="val 50000"/>
              <a:gd name="adj3" fmla="val 3948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3" name="Выгнутая влево стрелка 22"/>
          <p:cNvSpPr/>
          <p:nvPr/>
        </p:nvSpPr>
        <p:spPr>
          <a:xfrm>
            <a:off x="579120" y="2507530"/>
            <a:ext cx="1111496" cy="3568470"/>
          </a:xfrm>
          <a:prstGeom prst="curved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4" name="Выгнутая влево стрелка 23"/>
          <p:cNvSpPr/>
          <p:nvPr/>
        </p:nvSpPr>
        <p:spPr>
          <a:xfrm>
            <a:off x="579120" y="2007909"/>
            <a:ext cx="1083306" cy="4068091"/>
          </a:xfrm>
          <a:prstGeom prst="curved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5" name="Выгнутая влево стрелка 24"/>
          <p:cNvSpPr/>
          <p:nvPr/>
        </p:nvSpPr>
        <p:spPr>
          <a:xfrm>
            <a:off x="550923" y="1451727"/>
            <a:ext cx="1111501" cy="3816965"/>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6" name="Выгнутая влево стрелка 25"/>
          <p:cNvSpPr/>
          <p:nvPr/>
        </p:nvSpPr>
        <p:spPr>
          <a:xfrm>
            <a:off x="607313" y="2865748"/>
            <a:ext cx="1083306" cy="3210253"/>
          </a:xfrm>
          <a:prstGeom prst="curved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804299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530733" y="370564"/>
            <a:ext cx="9348558" cy="338554"/>
          </a:xfrm>
          <a:prstGeom prst="rect">
            <a:avLst/>
          </a:prstGeom>
        </p:spPr>
        <p:txBody>
          <a:bodyPr wrap="square">
            <a:spAutoFit/>
          </a:bodyPr>
          <a:lstStyle/>
          <a:p>
            <a:r>
              <a:rPr lang="en-US" sz="1600" b="1" u="sng" dirty="0">
                <a:latin typeface="Times New Roman" panose="02020603050405020304" pitchFamily="18" charset="0"/>
                <a:ea typeface="SimSun" panose="02010600030101010101" pitchFamily="2" charset="-122"/>
              </a:rPr>
              <a:t>Structure of precision servo drive with two interactively controlled motors:</a:t>
            </a:r>
            <a:endParaRPr lang="ru-RU" sz="1600" b="1" u="sng" dirty="0">
              <a:latin typeface="Times New Roman" panose="02020603050405020304" pitchFamily="18" charset="0"/>
              <a:ea typeface="SimSun" panose="02010600030101010101" pitchFamily="2" charset="-122"/>
            </a:endParaRPr>
          </a:p>
        </p:txBody>
      </p:sp>
      <p:sp>
        <p:nvSpPr>
          <p:cNvPr id="7" name="Прямоугольник 6"/>
          <p:cNvSpPr/>
          <p:nvPr/>
        </p:nvSpPr>
        <p:spPr>
          <a:xfrm>
            <a:off x="597770" y="5469399"/>
            <a:ext cx="11558560" cy="1323439"/>
          </a:xfrm>
          <a:prstGeom prst="rect">
            <a:avLst/>
          </a:prstGeom>
        </p:spPr>
        <p:txBody>
          <a:bodyPr wrap="square">
            <a:spAutoFit/>
          </a:bodyPr>
          <a:lstStyle/>
          <a:p>
            <a:pPr algn="just"/>
            <a:r>
              <a:rPr lang="en-US" sz="1600" b="1" u="sng" dirty="0">
                <a:latin typeface="Times New Roman" panose="02020603050405020304" pitchFamily="18" charset="0"/>
                <a:ea typeface="SimSun" panose="02010600030101010101" pitchFamily="2" charset="-122"/>
              </a:rPr>
              <a:t>The application of drives with such structure is accompanied by the following factors:</a:t>
            </a:r>
            <a:endParaRPr lang="ru-RU" sz="1600" b="1" u="sng" dirty="0">
              <a:latin typeface="Times New Roman" panose="02020603050405020304" pitchFamily="18" charset="0"/>
              <a:ea typeface="SimSun" panose="02010600030101010101" pitchFamily="2" charset="-122"/>
            </a:endParaRPr>
          </a:p>
          <a:p>
            <a:r>
              <a:rPr lang="ru-RU" sz="1600" dirty="0">
                <a:latin typeface="Times New Roman" panose="02020603050405020304" pitchFamily="18" charset="0"/>
                <a:ea typeface="SimSun" panose="02010600030101010101" pitchFamily="2" charset="-122"/>
              </a:rPr>
              <a:t>      </a:t>
            </a:r>
            <a:r>
              <a:rPr lang="en-US" sz="1600" dirty="0">
                <a:latin typeface="Times New Roman" panose="02020603050405020304" pitchFamily="18" charset="0"/>
                <a:ea typeface="SimSun" panose="02010600030101010101" pitchFamily="2" charset="-122"/>
              </a:rPr>
              <a:t>increase in accuracy of robot motion along the desired trajectory</a:t>
            </a:r>
            <a:endParaRPr lang="ru-RU" sz="1600" dirty="0">
              <a:latin typeface="Times New Roman" panose="02020603050405020304" pitchFamily="18" charset="0"/>
              <a:ea typeface="SimSun" panose="02010600030101010101" pitchFamily="2" charset="-122"/>
            </a:endParaRPr>
          </a:p>
          <a:p>
            <a:r>
              <a:rPr lang="ru-RU" sz="1600" dirty="0">
                <a:latin typeface="Times New Roman" panose="02020603050405020304" pitchFamily="18" charset="0"/>
                <a:ea typeface="SimSun" panose="02010600030101010101" pitchFamily="2" charset="-122"/>
              </a:rPr>
              <a:t>      </a:t>
            </a:r>
            <a:r>
              <a:rPr lang="en-US" sz="1600" dirty="0">
                <a:latin typeface="Times New Roman" panose="02020603050405020304" pitchFamily="18" charset="0"/>
                <a:ea typeface="SimSun" panose="02010600030101010101" pitchFamily="2" charset="-122"/>
              </a:rPr>
              <a:t>significant increase in stiffness</a:t>
            </a:r>
            <a:r>
              <a:rPr lang="ru-RU" sz="1600" dirty="0">
                <a:latin typeface="Times New Roman" panose="02020603050405020304" pitchFamily="18" charset="0"/>
                <a:ea typeface="SimSun" panose="02010600030101010101" pitchFamily="2" charset="-122"/>
              </a:rPr>
              <a:t> </a:t>
            </a:r>
          </a:p>
          <a:p>
            <a:pPr algn="just"/>
            <a:r>
              <a:rPr lang="ru-RU" sz="1600" dirty="0">
                <a:latin typeface="Times New Roman" panose="02020603050405020304" pitchFamily="18" charset="0"/>
                <a:ea typeface="SimSun" panose="02010600030101010101" pitchFamily="2" charset="-122"/>
              </a:rPr>
              <a:t>      </a:t>
            </a:r>
            <a:r>
              <a:rPr lang="en-US" sz="1600" dirty="0">
                <a:latin typeface="Times New Roman" panose="02020603050405020304" pitchFamily="18" charset="0"/>
                <a:ea typeface="SimSun" panose="02010600030101010101" pitchFamily="2" charset="-122"/>
              </a:rPr>
              <a:t>appearance of intensive self-oscillations due to elastic gear with backlash, which is included into control loop</a:t>
            </a:r>
            <a:endParaRPr lang="ru-RU" sz="1600" dirty="0">
              <a:latin typeface="Times New Roman" panose="02020603050405020304" pitchFamily="18" charset="0"/>
              <a:ea typeface="SimSun" panose="02010600030101010101" pitchFamily="2" charset="-122"/>
            </a:endParaRPr>
          </a:p>
          <a:p>
            <a:pPr algn="just"/>
            <a:r>
              <a:rPr lang="ru-RU" sz="1600" dirty="0">
                <a:latin typeface="Times New Roman" panose="02020603050405020304" pitchFamily="18" charset="0"/>
                <a:ea typeface="SimSun" panose="02010600030101010101" pitchFamily="2" charset="-122"/>
              </a:rPr>
              <a:t>      </a:t>
            </a:r>
            <a:r>
              <a:rPr lang="en-US" sz="1600" dirty="0">
                <a:latin typeface="Times New Roman" panose="02020603050405020304" pitchFamily="18" charset="0"/>
                <a:ea typeface="SimSun" panose="02010600030101010101" pitchFamily="2" charset="-122"/>
              </a:rPr>
              <a:t>appearance of relatively low-frequent low damped oscillations in electromechanical subsystems</a:t>
            </a:r>
            <a:endParaRPr lang="ru-RU" sz="1600" dirty="0">
              <a:latin typeface="Times New Roman" panose="02020603050405020304" pitchFamily="18" charset="0"/>
              <a:ea typeface="SimSun" panose="02010600030101010101" pitchFamily="2" charset="-122"/>
            </a:endParaRPr>
          </a:p>
        </p:txBody>
      </p:sp>
      <p:sp>
        <p:nvSpPr>
          <p:cNvPr id="12" name="Плюс 11"/>
          <p:cNvSpPr/>
          <p:nvPr/>
        </p:nvSpPr>
        <p:spPr>
          <a:xfrm>
            <a:off x="597770" y="6071795"/>
            <a:ext cx="412866" cy="32794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Минус 12"/>
          <p:cNvSpPr/>
          <p:nvPr/>
        </p:nvSpPr>
        <p:spPr>
          <a:xfrm>
            <a:off x="577126" y="6547319"/>
            <a:ext cx="433510" cy="31068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Минус 13"/>
          <p:cNvSpPr/>
          <p:nvPr/>
        </p:nvSpPr>
        <p:spPr>
          <a:xfrm>
            <a:off x="577126" y="6299272"/>
            <a:ext cx="433510" cy="31068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люс 14"/>
          <p:cNvSpPr/>
          <p:nvPr/>
        </p:nvSpPr>
        <p:spPr>
          <a:xfrm>
            <a:off x="597770" y="5803178"/>
            <a:ext cx="412866" cy="32794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8295588" y="2728356"/>
            <a:ext cx="3274243" cy="1323439"/>
          </a:xfrm>
          <a:prstGeom prst="rect">
            <a:avLst/>
          </a:prstGeom>
        </p:spPr>
        <p:txBody>
          <a:bodyPr wrap="square">
            <a:spAutoFit/>
          </a:bodyPr>
          <a:lstStyle/>
          <a:p>
            <a:pPr algn="ctr"/>
            <a:r>
              <a:rPr lang="ru-RU" sz="1600" dirty="0">
                <a:latin typeface="Times New Roman" pitchFamily="18" charset="0"/>
                <a:cs typeface="Times New Roman" pitchFamily="18" charset="0"/>
              </a:rPr>
              <a:t>     </a:t>
            </a:r>
            <a:r>
              <a:rPr lang="en-US" sz="1600" u="sng" dirty="0">
                <a:latin typeface="Times New Roman" pitchFamily="18" charset="0"/>
                <a:cs typeface="Times New Roman" pitchFamily="18" charset="0"/>
              </a:rPr>
              <a:t>The structure of precision drive contains:</a:t>
            </a:r>
            <a:endParaRPr lang="ru-RU" sz="1600" u="sng" dirty="0">
              <a:latin typeface="Times New Roman" pitchFamily="18" charset="0"/>
              <a:cs typeface="Times New Roman" pitchFamily="18" charset="0"/>
            </a:endParaRPr>
          </a:p>
          <a:p>
            <a:pPr marL="285750" indent="-285750">
              <a:buFont typeface="Arial" panose="020B0604020202020204" pitchFamily="34" charset="0"/>
              <a:buChar char="•"/>
            </a:pPr>
            <a:r>
              <a:rPr lang="ru-RU" sz="1600" dirty="0">
                <a:latin typeface="Times New Roman" pitchFamily="18" charset="0"/>
                <a:cs typeface="Times New Roman" pitchFamily="18" charset="0"/>
              </a:rPr>
              <a:t>2 </a:t>
            </a:r>
            <a:r>
              <a:rPr lang="en-US" sz="1600" dirty="0">
                <a:latin typeface="Times New Roman" pitchFamily="18" charset="0"/>
                <a:cs typeface="Times New Roman" pitchFamily="18" charset="0"/>
              </a:rPr>
              <a:t>motors</a:t>
            </a:r>
            <a:endParaRPr lang="ru-RU" sz="1600" dirty="0">
              <a:latin typeface="Times New Roman" pitchFamily="18" charset="0"/>
              <a:cs typeface="Times New Roman" pitchFamily="18" charset="0"/>
            </a:endParaRPr>
          </a:p>
          <a:p>
            <a:pPr marL="285750" indent="-285750">
              <a:buFont typeface="Arial" panose="020B0604020202020204" pitchFamily="34" charset="0"/>
              <a:buChar char="•"/>
            </a:pPr>
            <a:r>
              <a:rPr lang="ru-RU" sz="1600" dirty="0">
                <a:latin typeface="Times New Roman" pitchFamily="18" charset="0"/>
                <a:cs typeface="Times New Roman" pitchFamily="18" charset="0"/>
              </a:rPr>
              <a:t>2 </a:t>
            </a:r>
            <a:r>
              <a:rPr lang="en-US" sz="1600" dirty="0">
                <a:latin typeface="Times New Roman" pitchFamily="18" charset="0"/>
                <a:cs typeface="Times New Roman" pitchFamily="18" charset="0"/>
              </a:rPr>
              <a:t>position sensors</a:t>
            </a:r>
            <a:endParaRPr lang="ru-RU" sz="1600" dirty="0">
              <a:latin typeface="Times New Roman" pitchFamily="18" charset="0"/>
              <a:cs typeface="Times New Roman" pitchFamily="18" charset="0"/>
            </a:endParaRPr>
          </a:p>
          <a:p>
            <a:pPr marL="285750" indent="-285750">
              <a:buFont typeface="Arial" panose="020B0604020202020204" pitchFamily="34" charset="0"/>
              <a:buChar char="•"/>
            </a:pPr>
            <a:r>
              <a:rPr lang="ru-RU" sz="1600" dirty="0">
                <a:latin typeface="Times New Roman" pitchFamily="18" charset="0"/>
                <a:cs typeface="Times New Roman" pitchFamily="18" charset="0"/>
              </a:rPr>
              <a:t>5 </a:t>
            </a:r>
            <a:r>
              <a:rPr lang="en-US" sz="1600" dirty="0">
                <a:latin typeface="Times New Roman" pitchFamily="18" charset="0"/>
                <a:cs typeface="Times New Roman" pitchFamily="18" charset="0"/>
              </a:rPr>
              <a:t>control loops</a:t>
            </a:r>
            <a:endParaRPr lang="ru-RU" sz="1600" dirty="0"/>
          </a:p>
        </p:txBody>
      </p:sp>
      <p:sp>
        <p:nvSpPr>
          <p:cNvPr id="19" name="Прямоугольник 18"/>
          <p:cNvSpPr/>
          <p:nvPr/>
        </p:nvSpPr>
        <p:spPr>
          <a:xfrm>
            <a:off x="6680929" y="4700732"/>
            <a:ext cx="4243643" cy="830997"/>
          </a:xfrm>
          <a:prstGeom prst="rect">
            <a:avLst/>
          </a:prstGeom>
        </p:spPr>
        <p:txBody>
          <a:bodyPr wrap="square">
            <a:spAutoFit/>
          </a:bodyPr>
          <a:lstStyle/>
          <a:p>
            <a:r>
              <a:rPr lang="en-US" sz="1600" u="sng" dirty="0">
                <a:latin typeface="Times New Roman" panose="02020603050405020304" pitchFamily="18" charset="0"/>
                <a:ea typeface="SimSun" panose="02010600030101010101" pitchFamily="2" charset="-122"/>
              </a:rPr>
              <a:t>The second motor</a:t>
            </a:r>
            <a:endParaRPr lang="ru-RU" sz="1600" u="sng" dirty="0">
              <a:latin typeface="Times New Roman" panose="02020603050405020304" pitchFamily="18" charset="0"/>
              <a:ea typeface="SimSun" panose="02010600030101010101" pitchFamily="2" charset="-122"/>
            </a:endParaRPr>
          </a:p>
          <a:p>
            <a:r>
              <a:rPr lang="en-US" sz="1600" dirty="0">
                <a:latin typeface="Times New Roman" panose="02020603050405020304" pitchFamily="18" charset="0"/>
                <a:ea typeface="SimSun" panose="02010600030101010101" pitchFamily="2" charset="-122"/>
              </a:rPr>
              <a:t>is a loader, which generates torque, counteracting the primary motor.</a:t>
            </a:r>
            <a:endParaRPr lang="ru-RU" sz="1600" dirty="0">
              <a:latin typeface="Times New Roman" panose="02020603050405020304" pitchFamily="18" charset="0"/>
              <a:ea typeface="SimSun" panose="02010600030101010101" pitchFamily="2" charset="-122"/>
            </a:endParaRPr>
          </a:p>
        </p:txBody>
      </p:sp>
      <p:sp>
        <p:nvSpPr>
          <p:cNvPr id="20" name="Прямоугольник 19"/>
          <p:cNvSpPr/>
          <p:nvPr/>
        </p:nvSpPr>
        <p:spPr>
          <a:xfrm>
            <a:off x="6250401" y="620462"/>
            <a:ext cx="5749921" cy="830997"/>
          </a:xfrm>
          <a:prstGeom prst="rect">
            <a:avLst/>
          </a:prstGeom>
        </p:spPr>
        <p:txBody>
          <a:bodyPr wrap="square">
            <a:spAutoFit/>
          </a:bodyPr>
          <a:lstStyle/>
          <a:p>
            <a:r>
              <a:rPr lang="en-US" sz="1600" u="sng" dirty="0">
                <a:latin typeface="Times New Roman" panose="02020603050405020304" pitchFamily="18" charset="0"/>
                <a:ea typeface="SimSun" panose="02010600030101010101" pitchFamily="2" charset="-122"/>
              </a:rPr>
              <a:t>The first motor</a:t>
            </a:r>
            <a:endParaRPr lang="ru-RU" sz="1600" u="sng" dirty="0">
              <a:latin typeface="Times New Roman" panose="02020603050405020304" pitchFamily="18" charset="0"/>
              <a:ea typeface="SimSun" panose="02010600030101010101" pitchFamily="2" charset="-122"/>
            </a:endParaRPr>
          </a:p>
          <a:p>
            <a:pPr algn="just"/>
            <a:r>
              <a:rPr lang="en-US" sz="1600" dirty="0">
                <a:latin typeface="Times New Roman" panose="02020603050405020304" pitchFamily="18" charset="0"/>
                <a:ea typeface="SimSun" panose="02010600030101010101" pitchFamily="2" charset="-122"/>
              </a:rPr>
              <a:t>is a part of the primary servo</a:t>
            </a:r>
            <a:r>
              <a:rPr lang="ru-RU" sz="1600" dirty="0">
                <a:latin typeface="Times New Roman" panose="02020603050405020304" pitchFamily="18" charset="0"/>
                <a:ea typeface="SimSun" panose="02010600030101010101" pitchFamily="2" charset="-122"/>
              </a:rPr>
              <a:t> </a:t>
            </a:r>
            <a:r>
              <a:rPr lang="en-US" sz="1600" dirty="0">
                <a:latin typeface="Times New Roman" panose="02020603050405020304" pitchFamily="18" charset="0"/>
                <a:ea typeface="SimSun" panose="02010600030101010101" pitchFamily="2" charset="-122"/>
              </a:rPr>
              <a:t>drive, closed by a position control loop of manipulator link</a:t>
            </a:r>
            <a:r>
              <a:rPr lang="ru-RU" sz="1600" dirty="0">
                <a:latin typeface="Times New Roman" panose="02020603050405020304" pitchFamily="18" charset="0"/>
                <a:ea typeface="SimSun" panose="02010600030101010101" pitchFamily="2" charset="-122"/>
              </a:rPr>
              <a:t>. </a:t>
            </a:r>
          </a:p>
        </p:txBody>
      </p:sp>
      <p:sp>
        <p:nvSpPr>
          <p:cNvPr id="21" name="Стрелка углом вверх 20"/>
          <p:cNvSpPr/>
          <p:nvPr/>
        </p:nvSpPr>
        <p:spPr>
          <a:xfrm flipH="1">
            <a:off x="5630633" y="4449296"/>
            <a:ext cx="1050296" cy="62411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sp>
        <p:nvSpPr>
          <p:cNvPr id="22" name="Стрелка углом вверх 21"/>
          <p:cNvSpPr/>
          <p:nvPr/>
        </p:nvSpPr>
        <p:spPr>
          <a:xfrm rot="10800000">
            <a:off x="5131515" y="752866"/>
            <a:ext cx="1118886" cy="70909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sp>
        <p:nvSpPr>
          <p:cNvPr id="16" name="Textfeld 2"/>
          <p:cNvSpPr txBox="1"/>
          <p:nvPr/>
        </p:nvSpPr>
        <p:spPr>
          <a:xfrm>
            <a:off x="201192" y="34971"/>
            <a:ext cx="11909178" cy="338554"/>
          </a:xfrm>
          <a:prstGeom prst="rect">
            <a:avLst/>
          </a:prstGeom>
          <a:noFill/>
        </p:spPr>
        <p:txBody>
          <a:bodyPr wrap="square" rtlCol="0">
            <a:spAutoFit/>
          </a:bodyPr>
          <a:lstStyle/>
          <a:p>
            <a:pPr algn="ctr"/>
            <a:r>
              <a:rPr lang="en-US" sz="1600" b="1" u="sng" dirty="0">
                <a:solidFill>
                  <a:srgbClr val="FF0000"/>
                </a:solidFill>
                <a:latin typeface="Times New Roman" panose="02020603050405020304" pitchFamily="18" charset="0"/>
                <a:ea typeface="SimSun" panose="02010600030101010101" pitchFamily="2" charset="-122"/>
              </a:rPr>
              <a:t>An idea of constructing manipulator, which realizes robotic milling, on dual motor servo drives</a:t>
            </a:r>
            <a:endParaRPr lang="de-DE" sz="1600" b="1" u="sng" dirty="0">
              <a:solidFill>
                <a:srgbClr val="FF0000"/>
              </a:solidFill>
              <a:latin typeface="Times New Roman" panose="02020603050405020304" pitchFamily="18" charset="0"/>
              <a:ea typeface="SimSun" panose="02010600030101010101" pitchFamily="2" charset="-122"/>
            </a:endParaRPr>
          </a:p>
        </p:txBody>
      </p:sp>
      <p:graphicFrame>
        <p:nvGraphicFramePr>
          <p:cNvPr id="3" name="Объект 2"/>
          <p:cNvGraphicFramePr>
            <a:graphicFrameLocks noChangeAspect="1"/>
          </p:cNvGraphicFramePr>
          <p:nvPr/>
        </p:nvGraphicFramePr>
        <p:xfrm>
          <a:off x="1499528" y="944023"/>
          <a:ext cx="6104719" cy="4449158"/>
        </p:xfrm>
        <a:graphic>
          <a:graphicData uri="http://schemas.openxmlformats.org/presentationml/2006/ole">
            <mc:AlternateContent xmlns:mc="http://schemas.openxmlformats.org/markup-compatibility/2006">
              <mc:Choice xmlns:v="urn:schemas-microsoft-com:vml" Requires="v">
                <p:oleObj spid="_x0000_s15385" name="Visio" r:id="rId3" imgW="7021826" imgH="5125701" progId="Visio.Drawing.11">
                  <p:embed/>
                </p:oleObj>
              </mc:Choice>
              <mc:Fallback>
                <p:oleObj name="Visio" r:id="rId3" imgW="7021826" imgH="5125701" progId="Visio.Drawing.11">
                  <p:embed/>
                  <p:pic>
                    <p:nvPicPr>
                      <p:cNvPr id="3" name="Объект 2"/>
                      <p:cNvPicPr>
                        <a:picLocks noChangeAspect="1" noChangeArrowheads="1"/>
                      </p:cNvPicPr>
                      <p:nvPr/>
                    </p:nvPicPr>
                    <p:blipFill>
                      <a:blip r:embed="rId4"/>
                      <a:srcRect/>
                      <a:stretch>
                        <a:fillRect/>
                      </a:stretch>
                    </p:blipFill>
                    <p:spPr bwMode="auto">
                      <a:xfrm>
                        <a:off x="1499528" y="944023"/>
                        <a:ext cx="6104719" cy="4449158"/>
                      </a:xfrm>
                      <a:prstGeom prst="rect">
                        <a:avLst/>
                      </a:prstGeom>
                      <a:noFill/>
                    </p:spPr>
                  </p:pic>
                </p:oleObj>
              </mc:Fallback>
            </mc:AlternateContent>
          </a:graphicData>
        </a:graphic>
      </p:graphicFrame>
    </p:spTree>
    <p:extLst>
      <p:ext uri="{BB962C8B-B14F-4D97-AF65-F5344CB8AC3E}">
        <p14:creationId xmlns:p14="http://schemas.microsoft.com/office/powerpoint/2010/main" val="212152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Прямоугольник 26"/>
          <p:cNvSpPr/>
          <p:nvPr/>
        </p:nvSpPr>
        <p:spPr>
          <a:xfrm>
            <a:off x="2232260" y="1145672"/>
            <a:ext cx="1566455" cy="338554"/>
          </a:xfrm>
          <a:prstGeom prst="rect">
            <a:avLst/>
          </a:prstGeom>
        </p:spPr>
        <p:txBody>
          <a:bodyPr wrap="none">
            <a:spAutoFit/>
          </a:bodyPr>
          <a:lstStyle/>
          <a:p>
            <a:pPr algn="ctr"/>
            <a:r>
              <a:rPr lang="en-US" sz="1600" dirty="0">
                <a:latin typeface="Times New Roman" panose="02020603050405020304" pitchFamily="18" charset="0"/>
                <a:ea typeface="SimSun" panose="02010600030101010101" pitchFamily="2" charset="-122"/>
              </a:rPr>
              <a:t>Backlash of gear</a:t>
            </a:r>
            <a:endParaRPr lang="ru-RU" sz="1600" dirty="0"/>
          </a:p>
        </p:txBody>
      </p:sp>
      <p:sp>
        <p:nvSpPr>
          <p:cNvPr id="29" name="Прямоугольник 28"/>
          <p:cNvSpPr/>
          <p:nvPr/>
        </p:nvSpPr>
        <p:spPr>
          <a:xfrm>
            <a:off x="4839308" y="622516"/>
            <a:ext cx="2380780" cy="338554"/>
          </a:xfrm>
          <a:prstGeom prst="rect">
            <a:avLst/>
          </a:prstGeom>
        </p:spPr>
        <p:txBody>
          <a:bodyPr wrap="none">
            <a:spAutoFit/>
          </a:bodyPr>
          <a:lstStyle/>
          <a:p>
            <a:r>
              <a:rPr lang="en-US" sz="1600" dirty="0">
                <a:latin typeface="Times New Roman" panose="02020603050405020304" pitchFamily="18" charset="0"/>
                <a:ea typeface="SimSun" panose="02010600030101010101" pitchFamily="2" charset="-122"/>
              </a:rPr>
              <a:t>Drive mathematical model</a:t>
            </a:r>
            <a:endParaRPr lang="ru-RU" sz="1600" dirty="0"/>
          </a:p>
        </p:txBody>
      </p:sp>
      <p:sp>
        <p:nvSpPr>
          <p:cNvPr id="30" name="Прямоугольник 29"/>
          <p:cNvSpPr/>
          <p:nvPr/>
        </p:nvSpPr>
        <p:spPr>
          <a:xfrm>
            <a:off x="4372108" y="614987"/>
            <a:ext cx="3726938" cy="12730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Стрелка вправо 30"/>
          <p:cNvSpPr/>
          <p:nvPr/>
        </p:nvSpPr>
        <p:spPr>
          <a:xfrm>
            <a:off x="4015599" y="1112024"/>
            <a:ext cx="1670820" cy="405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Прямоугольник 34"/>
          <p:cNvSpPr/>
          <p:nvPr/>
        </p:nvSpPr>
        <p:spPr>
          <a:xfrm>
            <a:off x="5478420" y="5287060"/>
            <a:ext cx="5537579" cy="584775"/>
          </a:xfrm>
          <a:prstGeom prst="rect">
            <a:avLst/>
          </a:prstGeom>
        </p:spPr>
        <p:txBody>
          <a:bodyPr wrap="square">
            <a:spAutoFit/>
          </a:bodyPr>
          <a:lstStyle/>
          <a:p>
            <a:pPr algn="just"/>
            <a:r>
              <a:rPr lang="en-US" sz="1600" dirty="0">
                <a:latin typeface="Times New Roman" panose="02020603050405020304" pitchFamily="18" charset="0"/>
                <a:ea typeface="SimSun" panose="02010600030101010101" pitchFamily="2" charset="-122"/>
              </a:rPr>
              <a:t>There are no structures and control algorithms which can guarantee the absence of self-oscillations without the loader</a:t>
            </a:r>
            <a:endParaRPr lang="ru-RU" sz="1600" dirty="0"/>
          </a:p>
        </p:txBody>
      </p:sp>
      <p:sp>
        <p:nvSpPr>
          <p:cNvPr id="36" name="Стрелка вправо 35"/>
          <p:cNvSpPr/>
          <p:nvPr/>
        </p:nvSpPr>
        <p:spPr>
          <a:xfrm>
            <a:off x="4294684" y="5351617"/>
            <a:ext cx="1246246" cy="387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37" name="Объект 36"/>
          <p:cNvGraphicFramePr>
            <a:graphicFrameLocks noChangeAspect="1"/>
          </p:cNvGraphicFramePr>
          <p:nvPr/>
        </p:nvGraphicFramePr>
        <p:xfrm>
          <a:off x="3009057" y="5364878"/>
          <a:ext cx="1279678" cy="409202"/>
        </p:xfrm>
        <a:graphic>
          <a:graphicData uri="http://schemas.openxmlformats.org/presentationml/2006/ole">
            <mc:AlternateContent xmlns:mc="http://schemas.openxmlformats.org/markup-compatibility/2006">
              <mc:Choice xmlns:v="urn:schemas-microsoft-com:vml" Requires="v">
                <p:oleObj spid="_x0000_s16553" name="Equation" r:id="rId3" imgW="787320" imgH="253800" progId="Equation.DSMT4">
                  <p:embed/>
                </p:oleObj>
              </mc:Choice>
              <mc:Fallback>
                <p:oleObj name="Equation" r:id="rId3" imgW="787320" imgH="253800" progId="Equation.DSMT4">
                  <p:embed/>
                  <p:pic>
                    <p:nvPicPr>
                      <p:cNvPr id="37" name="Объект 36"/>
                      <p:cNvPicPr>
                        <a:picLocks noChangeAspect="1" noChangeArrowheads="1"/>
                      </p:cNvPicPr>
                      <p:nvPr/>
                    </p:nvPicPr>
                    <p:blipFill>
                      <a:blip r:embed="rId4"/>
                      <a:srcRect/>
                      <a:stretch>
                        <a:fillRect/>
                      </a:stretch>
                    </p:blipFill>
                    <p:spPr bwMode="auto">
                      <a:xfrm>
                        <a:off x="3009057" y="5364878"/>
                        <a:ext cx="1279678" cy="409202"/>
                      </a:xfrm>
                      <a:prstGeom prst="rect">
                        <a:avLst/>
                      </a:prstGeom>
                      <a:noFill/>
                    </p:spPr>
                  </p:pic>
                </p:oleObj>
              </mc:Fallback>
            </mc:AlternateContent>
          </a:graphicData>
        </a:graphic>
      </p:graphicFrame>
      <p:sp>
        <p:nvSpPr>
          <p:cNvPr id="43" name="Прямоугольник 42"/>
          <p:cNvSpPr/>
          <p:nvPr/>
        </p:nvSpPr>
        <p:spPr>
          <a:xfrm>
            <a:off x="1045088" y="5257642"/>
            <a:ext cx="9964962" cy="61419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a:blip r:embed="rId5"/>
          <a:stretch>
            <a:fillRect/>
          </a:stretch>
        </p:blipFill>
        <p:spPr>
          <a:xfrm>
            <a:off x="5686419" y="959079"/>
            <a:ext cx="1004513" cy="892402"/>
          </a:xfrm>
          <a:prstGeom prst="rect">
            <a:avLst/>
          </a:prstGeom>
        </p:spPr>
      </p:pic>
      <p:sp>
        <p:nvSpPr>
          <p:cNvPr id="46" name="Прямоугольник 45"/>
          <p:cNvSpPr/>
          <p:nvPr/>
        </p:nvSpPr>
        <p:spPr>
          <a:xfrm>
            <a:off x="3359843" y="2422983"/>
            <a:ext cx="6270818" cy="338554"/>
          </a:xfrm>
          <a:prstGeom prst="rect">
            <a:avLst/>
          </a:prstGeom>
        </p:spPr>
        <p:txBody>
          <a:bodyPr wrap="square">
            <a:spAutoFit/>
          </a:bodyPr>
          <a:lstStyle/>
          <a:p>
            <a:r>
              <a:rPr lang="en-US" sz="1600" dirty="0">
                <a:latin typeface="Times New Roman" panose="02020603050405020304" pitchFamily="18" charset="0"/>
                <a:ea typeface="SimSun" panose="02010600030101010101" pitchFamily="2" charset="-122"/>
              </a:rPr>
              <a:t>Linearized equation of mechanical transmission:</a:t>
            </a:r>
            <a:endParaRPr lang="ru-RU" sz="1600" dirty="0"/>
          </a:p>
        </p:txBody>
      </p:sp>
      <p:graphicFrame>
        <p:nvGraphicFramePr>
          <p:cNvPr id="5" name="Объект 4"/>
          <p:cNvGraphicFramePr>
            <a:graphicFrameLocks noChangeAspect="1"/>
          </p:cNvGraphicFramePr>
          <p:nvPr/>
        </p:nvGraphicFramePr>
        <p:xfrm>
          <a:off x="3748088" y="2719388"/>
          <a:ext cx="3219450" cy="650875"/>
        </p:xfrm>
        <a:graphic>
          <a:graphicData uri="http://schemas.openxmlformats.org/presentationml/2006/ole">
            <mc:AlternateContent xmlns:mc="http://schemas.openxmlformats.org/markup-compatibility/2006">
              <mc:Choice xmlns:v="urn:schemas-microsoft-com:vml" Requires="v">
                <p:oleObj spid="_x0000_s16554" name="Уравнение" r:id="rId6" imgW="1638000" imgH="330120" progId="Equation.3">
                  <p:embed/>
                </p:oleObj>
              </mc:Choice>
              <mc:Fallback>
                <p:oleObj name="Уравнение" r:id="rId6" imgW="1638000" imgH="330120" progId="Equation.3">
                  <p:embed/>
                  <p:pic>
                    <p:nvPicPr>
                      <p:cNvPr id="5" name="Объект 4"/>
                      <p:cNvPicPr>
                        <a:picLocks noChangeAspect="1" noChangeArrowheads="1"/>
                      </p:cNvPicPr>
                      <p:nvPr/>
                    </p:nvPicPr>
                    <p:blipFill>
                      <a:blip r:embed="rId7"/>
                      <a:srcRect/>
                      <a:stretch>
                        <a:fillRect/>
                      </a:stretch>
                    </p:blipFill>
                    <p:spPr bwMode="auto">
                      <a:xfrm>
                        <a:off x="3748088" y="2719388"/>
                        <a:ext cx="3219450" cy="650875"/>
                      </a:xfrm>
                      <a:prstGeom prst="rect">
                        <a:avLst/>
                      </a:prstGeom>
                      <a:noFill/>
                    </p:spPr>
                  </p:pic>
                </p:oleObj>
              </mc:Fallback>
            </mc:AlternateContent>
          </a:graphicData>
        </a:graphic>
      </p:graphicFrame>
      <p:sp>
        <p:nvSpPr>
          <p:cNvPr id="47" name="Прямоугольник 46"/>
          <p:cNvSpPr/>
          <p:nvPr/>
        </p:nvSpPr>
        <p:spPr>
          <a:xfrm>
            <a:off x="2912428" y="3644279"/>
            <a:ext cx="6270818" cy="338554"/>
          </a:xfrm>
          <a:prstGeom prst="rect">
            <a:avLst/>
          </a:prstGeom>
        </p:spPr>
        <p:txBody>
          <a:bodyPr wrap="square">
            <a:spAutoFit/>
          </a:bodyPr>
          <a:lstStyle/>
          <a:p>
            <a:r>
              <a:rPr lang="en-US" sz="1600" dirty="0">
                <a:latin typeface="Times New Roman" panose="02020603050405020304" pitchFamily="18" charset="0"/>
                <a:ea typeface="SimSun" panose="02010600030101010101" pitchFamily="2" charset="-122"/>
              </a:rPr>
              <a:t>where</a:t>
            </a:r>
            <a:endParaRPr lang="ru-RU" sz="1600" dirty="0"/>
          </a:p>
        </p:txBody>
      </p:sp>
      <p:graphicFrame>
        <p:nvGraphicFramePr>
          <p:cNvPr id="7" name="Объект 6"/>
          <p:cNvGraphicFramePr>
            <a:graphicFrameLocks noChangeAspect="1"/>
          </p:cNvGraphicFramePr>
          <p:nvPr/>
        </p:nvGraphicFramePr>
        <p:xfrm>
          <a:off x="3690920" y="3585815"/>
          <a:ext cx="2104501" cy="412325"/>
        </p:xfrm>
        <a:graphic>
          <a:graphicData uri="http://schemas.openxmlformats.org/presentationml/2006/ole">
            <mc:AlternateContent xmlns:mc="http://schemas.openxmlformats.org/markup-compatibility/2006">
              <mc:Choice xmlns:v="urn:schemas-microsoft-com:vml" Requires="v">
                <p:oleObj spid="_x0000_s16555" name="Equation" r:id="rId8" imgW="1016000" imgH="190500" progId="Equation.DSMT4">
                  <p:embed/>
                </p:oleObj>
              </mc:Choice>
              <mc:Fallback>
                <p:oleObj name="Equation" r:id="rId8" imgW="1016000" imgH="190500" progId="Equation.DSMT4">
                  <p:embed/>
                  <p:pic>
                    <p:nvPicPr>
                      <p:cNvPr id="7" name="Объект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0920" y="3585815"/>
                        <a:ext cx="2104501" cy="412325"/>
                      </a:xfrm>
                      <a:prstGeom prst="rect">
                        <a:avLst/>
                      </a:prstGeom>
                      <a:noFill/>
                    </p:spPr>
                  </p:pic>
                </p:oleObj>
              </mc:Fallback>
            </mc:AlternateContent>
          </a:graphicData>
        </a:graphic>
      </p:graphicFrame>
      <p:graphicFrame>
        <p:nvGraphicFramePr>
          <p:cNvPr id="9" name="Объект 8"/>
          <p:cNvGraphicFramePr>
            <a:graphicFrameLocks noChangeAspect="1"/>
          </p:cNvGraphicFramePr>
          <p:nvPr/>
        </p:nvGraphicFramePr>
        <p:xfrm>
          <a:off x="5835858" y="3566605"/>
          <a:ext cx="1533105" cy="416228"/>
        </p:xfrm>
        <a:graphic>
          <a:graphicData uri="http://schemas.openxmlformats.org/presentationml/2006/ole">
            <mc:AlternateContent xmlns:mc="http://schemas.openxmlformats.org/markup-compatibility/2006">
              <mc:Choice xmlns:v="urn:schemas-microsoft-com:vml" Requires="v">
                <p:oleObj spid="_x0000_s16556" name="Уравнение" r:id="rId10" imgW="698400" imgH="190440" progId="Equation.3">
                  <p:embed/>
                </p:oleObj>
              </mc:Choice>
              <mc:Fallback>
                <p:oleObj name="Уравнение" r:id="rId10" imgW="698400" imgH="190440" progId="Equation.3">
                  <p:embed/>
                  <p:pic>
                    <p:nvPicPr>
                      <p:cNvPr id="9" name="Объект 8"/>
                      <p:cNvPicPr>
                        <a:picLocks noChangeAspect="1" noChangeArrowheads="1"/>
                      </p:cNvPicPr>
                      <p:nvPr/>
                    </p:nvPicPr>
                    <p:blipFill>
                      <a:blip r:embed="rId11"/>
                      <a:srcRect/>
                      <a:stretch>
                        <a:fillRect/>
                      </a:stretch>
                    </p:blipFill>
                    <p:spPr bwMode="auto">
                      <a:xfrm>
                        <a:off x="5835858" y="3566605"/>
                        <a:ext cx="1533105" cy="416228"/>
                      </a:xfrm>
                      <a:prstGeom prst="rect">
                        <a:avLst/>
                      </a:prstGeom>
                      <a:noFill/>
                    </p:spPr>
                  </p:pic>
                </p:oleObj>
              </mc:Fallback>
            </mc:AlternateContent>
          </a:graphicData>
        </a:graphic>
      </p:graphicFrame>
      <p:graphicFrame>
        <p:nvGraphicFramePr>
          <p:cNvPr id="13" name="Объект 12"/>
          <p:cNvGraphicFramePr>
            <a:graphicFrameLocks noChangeAspect="1"/>
          </p:cNvGraphicFramePr>
          <p:nvPr/>
        </p:nvGraphicFramePr>
        <p:xfrm>
          <a:off x="1677111" y="5351617"/>
          <a:ext cx="1110297" cy="415612"/>
        </p:xfrm>
        <a:graphic>
          <a:graphicData uri="http://schemas.openxmlformats.org/presentationml/2006/ole">
            <mc:AlternateContent xmlns:mc="http://schemas.openxmlformats.org/markup-compatibility/2006">
              <mc:Choice xmlns:v="urn:schemas-microsoft-com:vml" Requires="v">
                <p:oleObj spid="_x0000_s16557" name="Уравнение" r:id="rId12" imgW="507960" imgH="190440" progId="Equation.3">
                  <p:embed/>
                </p:oleObj>
              </mc:Choice>
              <mc:Fallback>
                <p:oleObj name="Уравнение" r:id="rId12" imgW="507960" imgH="190440" progId="Equation.3">
                  <p:embed/>
                  <p:pic>
                    <p:nvPicPr>
                      <p:cNvPr id="13" name="Объект 12"/>
                      <p:cNvPicPr>
                        <a:picLocks noChangeAspect="1" noChangeArrowheads="1"/>
                      </p:cNvPicPr>
                      <p:nvPr/>
                    </p:nvPicPr>
                    <p:blipFill>
                      <a:blip r:embed="rId13"/>
                      <a:srcRect/>
                      <a:stretch>
                        <a:fillRect/>
                      </a:stretch>
                    </p:blipFill>
                    <p:spPr bwMode="auto">
                      <a:xfrm>
                        <a:off x="1677111" y="5351617"/>
                        <a:ext cx="1110297" cy="415612"/>
                      </a:xfrm>
                      <a:prstGeom prst="rect">
                        <a:avLst/>
                      </a:prstGeom>
                      <a:noFill/>
                    </p:spPr>
                  </p:pic>
                </p:oleObj>
              </mc:Fallback>
            </mc:AlternateContent>
          </a:graphicData>
        </a:graphic>
      </p:graphicFrame>
      <p:sp>
        <p:nvSpPr>
          <p:cNvPr id="48" name="Прямоугольник 47"/>
          <p:cNvSpPr/>
          <p:nvPr/>
        </p:nvSpPr>
        <p:spPr>
          <a:xfrm>
            <a:off x="1072254" y="5400087"/>
            <a:ext cx="6270818" cy="338554"/>
          </a:xfrm>
          <a:prstGeom prst="rect">
            <a:avLst/>
          </a:prstGeom>
        </p:spPr>
        <p:txBody>
          <a:bodyPr wrap="square">
            <a:spAutoFit/>
          </a:bodyPr>
          <a:lstStyle/>
          <a:p>
            <a:r>
              <a:rPr lang="en-US" sz="1600" dirty="0">
                <a:latin typeface="Times New Roman" panose="02020603050405020304" pitchFamily="18" charset="0"/>
                <a:ea typeface="SimSun" panose="02010600030101010101" pitchFamily="2" charset="-122"/>
              </a:rPr>
              <a:t>when</a:t>
            </a:r>
            <a:endParaRPr lang="ru-RU" sz="1600" dirty="0"/>
          </a:p>
        </p:txBody>
      </p:sp>
      <p:sp>
        <p:nvSpPr>
          <p:cNvPr id="50" name="Прямоугольник 49"/>
          <p:cNvSpPr/>
          <p:nvPr/>
        </p:nvSpPr>
        <p:spPr>
          <a:xfrm>
            <a:off x="6235577" y="4329297"/>
            <a:ext cx="1720348" cy="338554"/>
          </a:xfrm>
          <a:prstGeom prst="rect">
            <a:avLst/>
          </a:prstGeom>
        </p:spPr>
        <p:txBody>
          <a:bodyPr wrap="square">
            <a:spAutoFit/>
          </a:bodyPr>
          <a:lstStyle/>
          <a:p>
            <a:r>
              <a:rPr lang="en-US" sz="1600" dirty="0">
                <a:latin typeface="Times New Roman" panose="02020603050405020304" pitchFamily="18" charset="0"/>
                <a:ea typeface="SimSun" panose="02010600030101010101" pitchFamily="2" charset="-122"/>
              </a:rPr>
              <a:t>varies from 0 to 1</a:t>
            </a:r>
            <a:endParaRPr lang="ru-RU" sz="1600" dirty="0"/>
          </a:p>
        </p:txBody>
      </p:sp>
      <p:graphicFrame>
        <p:nvGraphicFramePr>
          <p:cNvPr id="51" name="Объект 50"/>
          <p:cNvGraphicFramePr>
            <a:graphicFrameLocks noChangeAspect="1"/>
          </p:cNvGraphicFramePr>
          <p:nvPr/>
        </p:nvGraphicFramePr>
        <p:xfrm>
          <a:off x="2541083" y="6115771"/>
          <a:ext cx="1221822" cy="338643"/>
        </p:xfrm>
        <a:graphic>
          <a:graphicData uri="http://schemas.openxmlformats.org/presentationml/2006/ole">
            <mc:AlternateContent xmlns:mc="http://schemas.openxmlformats.org/markup-compatibility/2006">
              <mc:Choice xmlns:v="urn:schemas-microsoft-com:vml" Requires="v">
                <p:oleObj spid="_x0000_s16558" name="Equation" r:id="rId14" imgW="710891" imgH="190417" progId="Equation.DSMT4">
                  <p:embed/>
                </p:oleObj>
              </mc:Choice>
              <mc:Fallback>
                <p:oleObj name="Equation" r:id="rId14" imgW="710891" imgH="190417" progId="Equation.DSMT4">
                  <p:embed/>
                  <p:pic>
                    <p:nvPicPr>
                      <p:cNvPr id="51" name="Объект 5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1083" y="6115771"/>
                        <a:ext cx="1221822" cy="338643"/>
                      </a:xfrm>
                      <a:prstGeom prst="rect">
                        <a:avLst/>
                      </a:prstGeom>
                      <a:noFill/>
                    </p:spPr>
                  </p:pic>
                </p:oleObj>
              </mc:Fallback>
            </mc:AlternateContent>
          </a:graphicData>
        </a:graphic>
      </p:graphicFrame>
      <p:sp>
        <p:nvSpPr>
          <p:cNvPr id="52" name="Прямоугольник 51"/>
          <p:cNvSpPr/>
          <p:nvPr/>
        </p:nvSpPr>
        <p:spPr>
          <a:xfrm>
            <a:off x="2249066" y="6125928"/>
            <a:ext cx="1513840"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if</a:t>
            </a:r>
            <a:endParaRPr lang="ru-RU"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3" name="Прямоугольник 52"/>
          <p:cNvSpPr/>
          <p:nvPr/>
        </p:nvSpPr>
        <p:spPr>
          <a:xfrm>
            <a:off x="3708745" y="6105789"/>
            <a:ext cx="8724217" cy="338554"/>
          </a:xfrm>
          <a:prstGeom prst="rect">
            <a:avLst/>
          </a:prstGeom>
        </p:spPr>
        <p:txBody>
          <a:bodyPr wrap="square">
            <a:spAutoFit/>
          </a:bodyPr>
          <a:lstStyle/>
          <a:p>
            <a:r>
              <a:rPr lang="en-US" sz="1600" dirty="0">
                <a:latin typeface="Times New Roman" panose="02020603050405020304" pitchFamily="18" charset="0"/>
                <a:ea typeface="SimSun" panose="02010600030101010101" pitchFamily="2" charset="-122"/>
              </a:rPr>
              <a:t>it is possible to get a drive with no self-oscillations</a:t>
            </a:r>
            <a:endParaRPr lang="ru-RU" sz="1600" dirty="0">
              <a:latin typeface="Times New Roman" panose="02020603050405020304" pitchFamily="18" charset="0"/>
              <a:ea typeface="SimSun" panose="02010600030101010101" pitchFamily="2" charset="-122"/>
            </a:endParaRPr>
          </a:p>
        </p:txBody>
      </p:sp>
      <p:graphicFrame>
        <p:nvGraphicFramePr>
          <p:cNvPr id="54" name="Объект 53"/>
          <p:cNvGraphicFramePr>
            <a:graphicFrameLocks noChangeAspect="1"/>
          </p:cNvGraphicFramePr>
          <p:nvPr/>
        </p:nvGraphicFramePr>
        <p:xfrm>
          <a:off x="2955802" y="4162833"/>
          <a:ext cx="3279775" cy="819150"/>
        </p:xfrm>
        <a:graphic>
          <a:graphicData uri="http://schemas.openxmlformats.org/presentationml/2006/ole">
            <mc:AlternateContent xmlns:mc="http://schemas.openxmlformats.org/markup-compatibility/2006">
              <mc:Choice xmlns:v="urn:schemas-microsoft-com:vml" Requires="v">
                <p:oleObj spid="_x0000_s16559" name="Уравнение" r:id="rId16" imgW="1473120" imgH="368280" progId="Equation.3">
                  <p:embed/>
                </p:oleObj>
              </mc:Choice>
              <mc:Fallback>
                <p:oleObj name="Уравнение" r:id="rId16" imgW="1473120" imgH="368280" progId="Equation.3">
                  <p:embed/>
                  <p:pic>
                    <p:nvPicPr>
                      <p:cNvPr id="54" name="Объект 53"/>
                      <p:cNvPicPr>
                        <a:picLocks noChangeAspect="1" noChangeArrowheads="1"/>
                      </p:cNvPicPr>
                      <p:nvPr/>
                    </p:nvPicPr>
                    <p:blipFill>
                      <a:blip r:embed="rId17"/>
                      <a:srcRect/>
                      <a:stretch>
                        <a:fillRect/>
                      </a:stretch>
                    </p:blipFill>
                    <p:spPr bwMode="auto">
                      <a:xfrm>
                        <a:off x="2955802" y="4162833"/>
                        <a:ext cx="3279775" cy="819150"/>
                      </a:xfrm>
                      <a:prstGeom prst="rect">
                        <a:avLst/>
                      </a:prstGeom>
                      <a:noFill/>
                    </p:spPr>
                  </p:pic>
                </p:oleObj>
              </mc:Fallback>
            </mc:AlternateContent>
          </a:graphicData>
        </a:graphic>
      </p:graphicFrame>
      <p:sp>
        <p:nvSpPr>
          <p:cNvPr id="55" name="Textfeld 2"/>
          <p:cNvSpPr txBox="1"/>
          <p:nvPr/>
        </p:nvSpPr>
        <p:spPr>
          <a:xfrm>
            <a:off x="201192" y="34971"/>
            <a:ext cx="11909178" cy="338554"/>
          </a:xfrm>
          <a:prstGeom prst="rect">
            <a:avLst/>
          </a:prstGeom>
          <a:noFill/>
        </p:spPr>
        <p:txBody>
          <a:bodyPr wrap="square" rtlCol="0">
            <a:spAutoFit/>
          </a:bodyPr>
          <a:lstStyle/>
          <a:p>
            <a:pPr algn="ctr"/>
            <a:r>
              <a:rPr lang="en-US" sz="1600" b="1" u="sng" dirty="0">
                <a:solidFill>
                  <a:srgbClr val="FF0000"/>
                </a:solidFill>
                <a:latin typeface="Times New Roman" panose="02020603050405020304" pitchFamily="18" charset="0"/>
                <a:ea typeface="SimSun" panose="02010600030101010101" pitchFamily="2" charset="-122"/>
              </a:rPr>
              <a:t>The condition of appearance of self-oscillations</a:t>
            </a:r>
            <a:endParaRPr lang="de-DE" sz="1600" b="1" u="sng" dirty="0">
              <a:solidFill>
                <a:srgbClr val="FF0000"/>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66706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67771" y="1867976"/>
            <a:ext cx="11308813" cy="61685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Стрелка вниз 3"/>
          <p:cNvSpPr/>
          <p:nvPr/>
        </p:nvSpPr>
        <p:spPr>
          <a:xfrm>
            <a:off x="2891898" y="2555559"/>
            <a:ext cx="5975604" cy="1299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689161" y="3855275"/>
            <a:ext cx="11098157" cy="1569660"/>
          </a:xfrm>
          <a:prstGeom prst="rect">
            <a:avLst/>
          </a:prstGeom>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ea typeface="Calibri" panose="020F0502020204030204" pitchFamily="34" charset="0"/>
              </a:rPr>
              <a:t>the drive has no static error, caused by elasticity and backlash of  mechanical transmission</a:t>
            </a:r>
          </a:p>
          <a:p>
            <a:pPr marL="285750" indent="-285750">
              <a:buFont typeface="Arial" panose="020B0604020202020204" pitchFamily="34" charset="0"/>
              <a:buChar char="•"/>
            </a:pPr>
            <a:r>
              <a:rPr lang="en-US" sz="1600" dirty="0">
                <a:latin typeface="Times New Roman" panose="02020603050405020304" pitchFamily="18" charset="0"/>
                <a:ea typeface="Calibri" panose="020F0502020204030204" pitchFamily="34" charset="0"/>
              </a:rPr>
              <a:t>High accuracy of movements of control object</a:t>
            </a:r>
            <a:endParaRPr lang="ru-RU" sz="1600"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GB" sz="1600" dirty="0">
                <a:latin typeface="Times New Roman" panose="02020603050405020304" pitchFamily="18" charset="0"/>
                <a:ea typeface="Calibri" panose="020F0502020204030204" pitchFamily="34" charset="0"/>
              </a:rPr>
              <a:t>Static stiffness of the drive tends to infinity at the constant</a:t>
            </a:r>
            <a:r>
              <a:rPr lang="ru-RU" sz="1600" dirty="0">
                <a:latin typeface="Times New Roman" panose="02020603050405020304" pitchFamily="18" charset="0"/>
                <a:ea typeface="Calibri" panose="020F0502020204030204" pitchFamily="34" charset="0"/>
              </a:rPr>
              <a:t> </a:t>
            </a:r>
            <a:r>
              <a:rPr lang="en-US" sz="1600" dirty="0">
                <a:latin typeface="Times New Roman" panose="02020603050405020304" pitchFamily="18" charset="0"/>
                <a:ea typeface="Calibri" panose="020F0502020204030204" pitchFamily="34" charset="0"/>
              </a:rPr>
              <a:t>external</a:t>
            </a:r>
            <a:r>
              <a:rPr lang="ru-RU" sz="1600" dirty="0">
                <a:latin typeface="Times New Roman" panose="02020603050405020304" pitchFamily="18" charset="0"/>
                <a:ea typeface="Calibri" panose="020F0502020204030204" pitchFamily="34" charset="0"/>
              </a:rPr>
              <a:t> </a:t>
            </a:r>
            <a:r>
              <a:rPr lang="en-US" sz="1600" dirty="0">
                <a:latin typeface="Times New Roman" panose="02020603050405020304" pitchFamily="18" charset="0"/>
                <a:ea typeface="Calibri" panose="020F0502020204030204" pitchFamily="34" charset="0"/>
              </a:rPr>
              <a:t>torque.</a:t>
            </a:r>
            <a:endParaRPr lang="ru-RU" sz="1600" dirty="0">
              <a:latin typeface="Times New Roman" panose="02020603050405020304" pitchFamily="18" charset="0"/>
              <a:ea typeface="Calibri" panose="020F0502020204030204" pitchFamily="34" charset="0"/>
            </a:endParaRPr>
          </a:p>
          <a:p>
            <a:pPr algn="just"/>
            <a:endParaRPr lang="en-US" sz="1600" dirty="0">
              <a:latin typeface="Times New Roman" panose="02020603050405020304" pitchFamily="18" charset="0"/>
              <a:ea typeface="Calibri" panose="020F0502020204030204" pitchFamily="34" charset="0"/>
            </a:endParaRPr>
          </a:p>
          <a:p>
            <a:pPr algn="just"/>
            <a:r>
              <a:rPr lang="en-US" sz="1600" dirty="0">
                <a:latin typeface="Times New Roman" panose="02020603050405020304" pitchFamily="18" charset="0"/>
                <a:ea typeface="Calibri" panose="020F0502020204030204" pitchFamily="34" charset="0"/>
              </a:rPr>
              <a:t>The dynamic stiffness of the servo drive at the action of the varying moment of external forces can be increased as a result of the rational choice of the structure and the values of the controllers parameters.</a:t>
            </a:r>
          </a:p>
        </p:txBody>
      </p:sp>
      <p:sp>
        <p:nvSpPr>
          <p:cNvPr id="11" name="Прямоугольник 10"/>
          <p:cNvSpPr/>
          <p:nvPr/>
        </p:nvSpPr>
        <p:spPr>
          <a:xfrm>
            <a:off x="373100" y="1814305"/>
            <a:ext cx="10901559" cy="646331"/>
          </a:xfrm>
          <a:prstGeom prst="rect">
            <a:avLst/>
          </a:prstGeom>
        </p:spPr>
        <p:txBody>
          <a:bodyPr wrap="square">
            <a:spAutoFit/>
          </a:bodyPr>
          <a:lstStyle/>
          <a:p>
            <a:r>
              <a:rPr lang="en-US" dirty="0">
                <a:latin typeface="Times New Roman" panose="02020603050405020304" pitchFamily="18" charset="0"/>
                <a:ea typeface="SimSun" panose="02010600030101010101" pitchFamily="2" charset="-122"/>
              </a:rPr>
              <a:t>When 		  the external moment impact results in the fact that the properties of the mechanical transmission with backlash approach the properties of the backlash-free transmission</a:t>
            </a:r>
            <a:endParaRPr lang="ru-RU" dirty="0"/>
          </a:p>
        </p:txBody>
      </p:sp>
      <p:sp>
        <p:nvSpPr>
          <p:cNvPr id="21" name="Прямоугольник 20"/>
          <p:cNvSpPr/>
          <p:nvPr/>
        </p:nvSpPr>
        <p:spPr>
          <a:xfrm>
            <a:off x="560518" y="456660"/>
            <a:ext cx="11084560" cy="375487"/>
          </a:xfrm>
          <a:prstGeom prst="rect">
            <a:avLst/>
          </a:prstGeom>
        </p:spPr>
        <p:txBody>
          <a:bodyPr wrap="square">
            <a:spAutoFit/>
          </a:bodyPr>
          <a:lstStyle/>
          <a:p>
            <a:pPr>
              <a:lnSpc>
                <a:spcPct val="115000"/>
              </a:lnSpc>
              <a:spcAft>
                <a:spcPts val="0"/>
              </a:spcAft>
            </a:pPr>
            <a:r>
              <a:rPr lang="en-US" sz="1600" dirty="0">
                <a:latin typeface="Times New Roman" panose="02020603050405020304" pitchFamily="18" charset="0"/>
                <a:ea typeface="SimSun" panose="02010600030101010101" pitchFamily="2" charset="-122"/>
              </a:rPr>
              <a:t>The first task consists in selecting the torque of the drive of the loader so that variations of the coefficient q(A) are limited. So,</a:t>
            </a:r>
          </a:p>
        </p:txBody>
      </p:sp>
      <p:graphicFrame>
        <p:nvGraphicFramePr>
          <p:cNvPr id="23" name="Объект 22"/>
          <p:cNvGraphicFramePr>
            <a:graphicFrameLocks noChangeAspect="1"/>
          </p:cNvGraphicFramePr>
          <p:nvPr/>
        </p:nvGraphicFramePr>
        <p:xfrm>
          <a:off x="4203246" y="1019891"/>
          <a:ext cx="2670383" cy="438967"/>
        </p:xfrm>
        <a:graphic>
          <a:graphicData uri="http://schemas.openxmlformats.org/presentationml/2006/ole">
            <mc:AlternateContent xmlns:mc="http://schemas.openxmlformats.org/markup-compatibility/2006">
              <mc:Choice xmlns:v="urn:schemas-microsoft-com:vml" Requires="v">
                <p:oleObj spid="_x0000_s17457" name="Уравнение" r:id="rId3" imgW="1155700" imgH="190500" progId="Equation.3">
                  <p:embed/>
                </p:oleObj>
              </mc:Choice>
              <mc:Fallback>
                <p:oleObj name="Уравнение" r:id="rId3" imgW="1155700" imgH="190500" progId="Equation.3">
                  <p:embed/>
                  <p:pic>
                    <p:nvPicPr>
                      <p:cNvPr id="23" name="Объект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246" y="1019891"/>
                        <a:ext cx="2670383" cy="438967"/>
                      </a:xfrm>
                      <a:prstGeom prst="rect">
                        <a:avLst/>
                      </a:prstGeom>
                      <a:noFill/>
                    </p:spPr>
                  </p:pic>
                </p:oleObj>
              </mc:Fallback>
            </mc:AlternateContent>
          </a:graphicData>
        </a:graphic>
      </p:graphicFrame>
      <p:graphicFrame>
        <p:nvGraphicFramePr>
          <p:cNvPr id="25" name="Объект 24"/>
          <p:cNvGraphicFramePr>
            <a:graphicFrameLocks noChangeAspect="1"/>
          </p:cNvGraphicFramePr>
          <p:nvPr/>
        </p:nvGraphicFramePr>
        <p:xfrm>
          <a:off x="1118722" y="1821050"/>
          <a:ext cx="1237297" cy="355353"/>
        </p:xfrm>
        <a:graphic>
          <a:graphicData uri="http://schemas.openxmlformats.org/presentationml/2006/ole">
            <mc:AlternateContent xmlns:mc="http://schemas.openxmlformats.org/markup-compatibility/2006">
              <mc:Choice xmlns:v="urn:schemas-microsoft-com:vml" Requires="v">
                <p:oleObj spid="_x0000_s17458" name="Уравнение" r:id="rId5" imgW="660240" imgH="190440" progId="Equation.3">
                  <p:embed/>
                </p:oleObj>
              </mc:Choice>
              <mc:Fallback>
                <p:oleObj name="Уравнение" r:id="rId5" imgW="660240" imgH="190440" progId="Equation.3">
                  <p:embed/>
                  <p:pic>
                    <p:nvPicPr>
                      <p:cNvPr id="25" name="Объект 24"/>
                      <p:cNvPicPr>
                        <a:picLocks noChangeAspect="1" noChangeArrowheads="1"/>
                      </p:cNvPicPr>
                      <p:nvPr/>
                    </p:nvPicPr>
                    <p:blipFill>
                      <a:blip r:embed="rId6"/>
                      <a:srcRect/>
                      <a:stretch>
                        <a:fillRect/>
                      </a:stretch>
                    </p:blipFill>
                    <p:spPr bwMode="auto">
                      <a:xfrm>
                        <a:off x="1118722" y="1821050"/>
                        <a:ext cx="1237297" cy="355353"/>
                      </a:xfrm>
                      <a:prstGeom prst="rect">
                        <a:avLst/>
                      </a:prstGeom>
                      <a:noFill/>
                    </p:spPr>
                  </p:pic>
                </p:oleObj>
              </mc:Fallback>
            </mc:AlternateContent>
          </a:graphicData>
        </a:graphic>
      </p:graphicFrame>
      <p:sp>
        <p:nvSpPr>
          <p:cNvPr id="9" name="Textfeld 2"/>
          <p:cNvSpPr txBox="1"/>
          <p:nvPr/>
        </p:nvSpPr>
        <p:spPr>
          <a:xfrm>
            <a:off x="0" y="47378"/>
            <a:ext cx="11909178" cy="338554"/>
          </a:xfrm>
          <a:prstGeom prst="rect">
            <a:avLst/>
          </a:prstGeom>
          <a:noFill/>
        </p:spPr>
        <p:txBody>
          <a:bodyPr wrap="square" rtlCol="0">
            <a:spAutoFit/>
          </a:bodyPr>
          <a:lstStyle/>
          <a:p>
            <a:pPr algn="ctr"/>
            <a:r>
              <a:rPr lang="en-US" sz="1600" b="1" u="sng" dirty="0">
                <a:solidFill>
                  <a:srgbClr val="FF0000"/>
                </a:solidFill>
                <a:latin typeface="Times New Roman" panose="02020603050405020304" pitchFamily="18" charset="0"/>
                <a:ea typeface="SimSun" panose="02010600030101010101" pitchFamily="2" charset="-122"/>
              </a:rPr>
              <a:t>The influence of the external moment impact</a:t>
            </a:r>
            <a:endParaRPr lang="de-DE" sz="1600" b="1" u="sng" dirty="0">
              <a:solidFill>
                <a:srgbClr val="FF0000"/>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041512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19"/>
          <p:cNvSpPr/>
          <p:nvPr/>
        </p:nvSpPr>
        <p:spPr>
          <a:xfrm>
            <a:off x="549638" y="1441929"/>
            <a:ext cx="11281661" cy="3785652"/>
          </a:xfrm>
          <a:prstGeom prst="rect">
            <a:avLst/>
          </a:prstGeom>
        </p:spPr>
        <p:txBody>
          <a:bodyPr wrap="square">
            <a:spAutoFit/>
          </a:bodyPr>
          <a:lstStyle/>
          <a:p>
            <a:pPr algn="just"/>
            <a:r>
              <a:rPr lang="en-GB" sz="2400" b="1" dirty="0">
                <a:latin typeface="Times New Roman" panose="02020603050405020304" pitchFamily="18" charset="0"/>
                <a:ea typeface="SimSun" panose="02010600030101010101" pitchFamily="2" charset="-122"/>
              </a:rPr>
              <a:t>The first type</a:t>
            </a:r>
            <a:r>
              <a:rPr lang="ru-RU" sz="2400" dirty="0">
                <a:latin typeface="Times New Roman" panose="02020603050405020304" pitchFamily="18" charset="0"/>
                <a:ea typeface="SimSun" panose="02010600030101010101" pitchFamily="2" charset="-122"/>
              </a:rPr>
              <a:t>. </a:t>
            </a:r>
            <a:r>
              <a:rPr lang="en-GB" sz="2400" dirty="0">
                <a:latin typeface="Times New Roman" panose="02020603050405020304" pitchFamily="18" charset="0"/>
                <a:ea typeface="SimSun" panose="02010600030101010101" pitchFamily="2" charset="-122"/>
              </a:rPr>
              <a:t>Servo drive with traditional structure, which has one actuating motor, built as a system with inner control loops, closed by feedback position control loop of the motors shaft. Its main particularity is of the fact that control object and mechanical transmission are not included into position control loop. Elasticity and backlash of mechanical gears significantly decrease accuracy of manipulator motion.</a:t>
            </a:r>
          </a:p>
          <a:p>
            <a:pPr algn="just"/>
            <a:endParaRPr lang="ru-RU" sz="2400" dirty="0">
              <a:latin typeface="Times New Roman" panose="02020603050405020304" pitchFamily="18" charset="0"/>
              <a:ea typeface="SimSun" panose="02010600030101010101" pitchFamily="2" charset="-122"/>
            </a:endParaRPr>
          </a:p>
          <a:p>
            <a:pPr algn="just"/>
            <a:r>
              <a:rPr lang="en-GB" sz="2400" b="1" dirty="0">
                <a:latin typeface="Times New Roman" panose="02020603050405020304" pitchFamily="18" charset="0"/>
                <a:ea typeface="SimSun" panose="02010600030101010101" pitchFamily="2" charset="-122"/>
              </a:rPr>
              <a:t>The second type</a:t>
            </a:r>
            <a:r>
              <a:rPr lang="ru-RU" sz="2400" dirty="0">
                <a:latin typeface="Times New Roman" panose="02020603050405020304" pitchFamily="18" charset="0"/>
                <a:ea typeface="SimSun" panose="02010600030101010101" pitchFamily="2" charset="-122"/>
              </a:rPr>
              <a:t>. </a:t>
            </a:r>
            <a:r>
              <a:rPr lang="en-GB" sz="2400" dirty="0">
                <a:latin typeface="Times New Roman" panose="02020603050405020304" pitchFamily="18" charset="0"/>
                <a:ea typeface="SimSun" panose="02010600030101010101" pitchFamily="2" charset="-122"/>
              </a:rPr>
              <a:t>Servo drive with two actuating motors and feedback position control loop of the control object. Its main particularity is in potentially higher accuracy, caused by direct control of control object position, also in backlash and gear elasticity active elimination and in usage of position sensor with high resolution.</a:t>
            </a:r>
          </a:p>
        </p:txBody>
      </p:sp>
      <p:sp>
        <p:nvSpPr>
          <p:cNvPr id="9" name="Прямоугольник 4"/>
          <p:cNvSpPr/>
          <p:nvPr/>
        </p:nvSpPr>
        <p:spPr>
          <a:xfrm>
            <a:off x="219006" y="244372"/>
            <a:ext cx="11612294" cy="1077218"/>
          </a:xfrm>
          <a:prstGeom prst="rect">
            <a:avLst/>
          </a:prstGeom>
        </p:spPr>
        <p:txBody>
          <a:bodyPr wrap="square">
            <a:spAutoFit/>
          </a:bodyPr>
          <a:lstStyle/>
          <a:p>
            <a:pPr algn="ctr"/>
            <a:r>
              <a:rPr lang="en-GB" sz="3200" b="1" dirty="0">
                <a:solidFill>
                  <a:srgbClr val="4B53BD"/>
                </a:solidFill>
                <a:latin typeface="Times New Roman" panose="02020603050405020304" pitchFamily="18" charset="0"/>
                <a:ea typeface="SimSun" panose="02010600030101010101" pitchFamily="2" charset="-122"/>
              </a:rPr>
              <a:t>Two types of geared servo drives, which can be used in manipulators construction:</a:t>
            </a:r>
            <a:endParaRPr lang="ru-RU" sz="3200" b="1" u="sng" dirty="0">
              <a:solidFill>
                <a:srgbClr val="4B53BD"/>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42711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021073" y="337415"/>
            <a:ext cx="3403496"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Mechanical subsystem of the drive</a:t>
            </a:r>
            <a:endParaRPr lang="ru-RU" dirty="0"/>
          </a:p>
        </p:txBody>
      </p:sp>
      <p:sp>
        <p:nvSpPr>
          <p:cNvPr id="13" name="Прямоугольник 12"/>
          <p:cNvSpPr/>
          <p:nvPr/>
        </p:nvSpPr>
        <p:spPr>
          <a:xfrm>
            <a:off x="3741058" y="2123719"/>
            <a:ext cx="4044697"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Electromechanical subsystem of the drive</a:t>
            </a:r>
            <a:endParaRPr lang="ru-RU" dirty="0"/>
          </a:p>
        </p:txBody>
      </p:sp>
      <p:sp>
        <p:nvSpPr>
          <p:cNvPr id="14" name="Прямоугольник 13"/>
          <p:cNvSpPr/>
          <p:nvPr/>
        </p:nvSpPr>
        <p:spPr>
          <a:xfrm>
            <a:off x="145090" y="2493051"/>
            <a:ext cx="11808883" cy="1077218"/>
          </a:xfrm>
          <a:prstGeom prst="rect">
            <a:avLst/>
          </a:prstGeom>
        </p:spPr>
        <p:txBody>
          <a:bodyPr wrap="square">
            <a:spAutoFit/>
          </a:bodyPr>
          <a:lstStyle/>
          <a:p>
            <a:pPr indent="457200" algn="just"/>
            <a:r>
              <a:rPr lang="en-US" sz="1600" dirty="0">
                <a:latin typeface="Times New Roman" panose="02020603050405020304" pitchFamily="18" charset="0"/>
                <a:cs typeface="Times New Roman" panose="02020603050405020304" pitchFamily="18" charset="0"/>
              </a:rPr>
              <a:t>The internal digital servo drive and the mechanical subsystem are dynamically interconnected and they form a unified dynamical electromechanical subsystem of the precision drive. The motor shaft of the internal drive is shifted under the action of the moment of reaction forces from the elastic gear side. Therefore, the value of the resulting stiffness of the electromechanical subsystem is reduced, and this fact causes the reduction in the resonant frequency of the electromechanical subsystem.</a:t>
            </a:r>
            <a:endParaRPr lang="ru-RU" sz="1600" dirty="0">
              <a:latin typeface="Times New Roman" panose="02020603050405020304" pitchFamily="18" charset="0"/>
              <a:cs typeface="Times New Roman" panose="02020603050405020304" pitchFamily="18" charset="0"/>
            </a:endParaRPr>
          </a:p>
        </p:txBody>
      </p:sp>
      <p:sp>
        <p:nvSpPr>
          <p:cNvPr id="15" name="Блок-схема: альтернативный процесс 14"/>
          <p:cNvSpPr/>
          <p:nvPr/>
        </p:nvSpPr>
        <p:spPr>
          <a:xfrm>
            <a:off x="1759940" y="6197022"/>
            <a:ext cx="8990503" cy="344230"/>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sp>
        <p:nvSpPr>
          <p:cNvPr id="18" name="Стрелка вниз 17"/>
          <p:cNvSpPr/>
          <p:nvPr/>
        </p:nvSpPr>
        <p:spPr>
          <a:xfrm>
            <a:off x="7589901" y="5720655"/>
            <a:ext cx="914400" cy="4763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sp>
        <p:nvSpPr>
          <p:cNvPr id="19" name="Прямоугольник 18"/>
          <p:cNvSpPr/>
          <p:nvPr/>
        </p:nvSpPr>
        <p:spPr>
          <a:xfrm>
            <a:off x="4261934" y="6148955"/>
            <a:ext cx="3653564" cy="369332"/>
          </a:xfrm>
          <a:prstGeom prst="rect">
            <a:avLst/>
          </a:prstGeom>
        </p:spPr>
        <p:txBody>
          <a:bodyPr wrap="none">
            <a:spAutoFit/>
          </a:bodyPr>
          <a:lstStyle/>
          <a:p>
            <a:pPr algn="ctr"/>
            <a:r>
              <a:rPr lang="en-US" dirty="0">
                <a:latin typeface="Times New Roman" pitchFamily="18" charset="0"/>
                <a:cs typeface="Times New Roman" pitchFamily="18" charset="0"/>
              </a:rPr>
              <a:t>Low-damped oscillations may appear</a:t>
            </a:r>
            <a:endParaRPr lang="ru-RU" dirty="0">
              <a:latin typeface="Times New Roman" pitchFamily="18" charset="0"/>
              <a:cs typeface="Times New Roman" pitchFamily="18" charset="0"/>
            </a:endParaRPr>
          </a:p>
        </p:txBody>
      </p:sp>
      <p:sp>
        <p:nvSpPr>
          <p:cNvPr id="20" name="Стрелка вниз 19"/>
          <p:cNvSpPr/>
          <p:nvPr/>
        </p:nvSpPr>
        <p:spPr>
          <a:xfrm>
            <a:off x="3646790" y="5724945"/>
            <a:ext cx="914400" cy="4763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graphicFrame>
        <p:nvGraphicFramePr>
          <p:cNvPr id="24" name="Объект 23"/>
          <p:cNvGraphicFramePr>
            <a:graphicFrameLocks noChangeAspect="1"/>
          </p:cNvGraphicFramePr>
          <p:nvPr/>
        </p:nvGraphicFramePr>
        <p:xfrm>
          <a:off x="7248500" y="5117134"/>
          <a:ext cx="1596855" cy="451073"/>
        </p:xfrm>
        <a:graphic>
          <a:graphicData uri="http://schemas.openxmlformats.org/presentationml/2006/ole">
            <mc:AlternateContent xmlns:mc="http://schemas.openxmlformats.org/markup-compatibility/2006">
              <mc:Choice xmlns:v="urn:schemas-microsoft-com:vml" Requires="v">
                <p:oleObj spid="_x0000_s18601" name="Equation" r:id="rId3" imgW="888840" imgH="241200" progId="Equation.DSMT4">
                  <p:embed/>
                </p:oleObj>
              </mc:Choice>
              <mc:Fallback>
                <p:oleObj name="Equation" r:id="rId3" imgW="888840" imgH="241200" progId="Equation.DSMT4">
                  <p:embed/>
                  <p:pic>
                    <p:nvPicPr>
                      <p:cNvPr id="24" name="Объект 23"/>
                      <p:cNvPicPr>
                        <a:picLocks noChangeAspect="1" noChangeArrowheads="1"/>
                      </p:cNvPicPr>
                      <p:nvPr/>
                    </p:nvPicPr>
                    <p:blipFill>
                      <a:blip r:embed="rId4"/>
                      <a:srcRect/>
                      <a:stretch>
                        <a:fillRect/>
                      </a:stretch>
                    </p:blipFill>
                    <p:spPr bwMode="auto">
                      <a:xfrm>
                        <a:off x="7248500" y="5117134"/>
                        <a:ext cx="1596855" cy="451073"/>
                      </a:xfrm>
                      <a:prstGeom prst="rect">
                        <a:avLst/>
                      </a:prstGeom>
                      <a:noFill/>
                    </p:spPr>
                  </p:pic>
                </p:oleObj>
              </mc:Fallback>
            </mc:AlternateContent>
          </a:graphicData>
        </a:graphic>
      </p:graphicFrame>
      <p:graphicFrame>
        <p:nvGraphicFramePr>
          <p:cNvPr id="16" name="Объект 15"/>
          <p:cNvGraphicFramePr>
            <a:graphicFrameLocks noChangeAspect="1"/>
          </p:cNvGraphicFramePr>
          <p:nvPr/>
        </p:nvGraphicFramePr>
        <p:xfrm>
          <a:off x="3092823" y="1591085"/>
          <a:ext cx="969766" cy="375574"/>
        </p:xfrm>
        <a:graphic>
          <a:graphicData uri="http://schemas.openxmlformats.org/presentationml/2006/ole">
            <mc:AlternateContent xmlns:mc="http://schemas.openxmlformats.org/markup-compatibility/2006">
              <mc:Choice xmlns:v="urn:schemas-microsoft-com:vml" Requires="v">
                <p:oleObj spid="_x0000_s18602" name="Equation" r:id="rId5" imgW="545626" imgH="215713" progId="Equation.DSMT4">
                  <p:embed/>
                </p:oleObj>
              </mc:Choice>
              <mc:Fallback>
                <p:oleObj name="Equation" r:id="rId5" imgW="545626" imgH="215713" progId="Equation.DSMT4">
                  <p:embed/>
                  <p:pic>
                    <p:nvPicPr>
                      <p:cNvPr id="16" name="Объект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2823" y="1591085"/>
                        <a:ext cx="969766" cy="375574"/>
                      </a:xfrm>
                      <a:prstGeom prst="rect">
                        <a:avLst/>
                      </a:prstGeom>
                      <a:noFill/>
                    </p:spPr>
                  </p:pic>
                </p:oleObj>
              </mc:Fallback>
            </mc:AlternateContent>
          </a:graphicData>
        </a:graphic>
      </p:graphicFrame>
      <p:graphicFrame>
        <p:nvGraphicFramePr>
          <p:cNvPr id="25" name="Объект 24"/>
          <p:cNvGraphicFramePr>
            <a:graphicFrameLocks noChangeAspect="1"/>
          </p:cNvGraphicFramePr>
          <p:nvPr/>
        </p:nvGraphicFramePr>
        <p:xfrm>
          <a:off x="2554260" y="1591085"/>
          <a:ext cx="601566" cy="372257"/>
        </p:xfrm>
        <a:graphic>
          <a:graphicData uri="http://schemas.openxmlformats.org/presentationml/2006/ole">
            <mc:AlternateContent xmlns:mc="http://schemas.openxmlformats.org/markup-compatibility/2006">
              <mc:Choice xmlns:v="urn:schemas-microsoft-com:vml" Requires="v">
                <p:oleObj spid="_x0000_s18603" name="Equation" r:id="rId7" imgW="317225" imgH="190335" progId="Equation.DSMT4">
                  <p:embed/>
                </p:oleObj>
              </mc:Choice>
              <mc:Fallback>
                <p:oleObj name="Equation" r:id="rId7" imgW="317225" imgH="190335" progId="Equation.DSMT4">
                  <p:embed/>
                  <p:pic>
                    <p:nvPicPr>
                      <p:cNvPr id="25" name="Объект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4260" y="1591085"/>
                        <a:ext cx="601566" cy="372257"/>
                      </a:xfrm>
                      <a:prstGeom prst="rect">
                        <a:avLst/>
                      </a:prstGeom>
                      <a:noFill/>
                    </p:spPr>
                  </p:pic>
                </p:oleObj>
              </mc:Fallback>
            </mc:AlternateContent>
          </a:graphicData>
        </a:graphic>
      </p:graphicFrame>
      <p:graphicFrame>
        <p:nvGraphicFramePr>
          <p:cNvPr id="27" name="Объект 26"/>
          <p:cNvGraphicFramePr>
            <a:graphicFrameLocks noChangeAspect="1"/>
          </p:cNvGraphicFramePr>
          <p:nvPr/>
        </p:nvGraphicFramePr>
        <p:xfrm>
          <a:off x="4062589" y="691870"/>
          <a:ext cx="3213100" cy="831850"/>
        </p:xfrm>
        <a:graphic>
          <a:graphicData uri="http://schemas.openxmlformats.org/presentationml/2006/ole">
            <mc:AlternateContent xmlns:mc="http://schemas.openxmlformats.org/markup-compatibility/2006">
              <mc:Choice xmlns:v="urn:schemas-microsoft-com:vml" Requires="v">
                <p:oleObj spid="_x0000_s18604" name="Уравнение" r:id="rId9" imgW="1485720" imgH="380880" progId="Equation.3">
                  <p:embed/>
                </p:oleObj>
              </mc:Choice>
              <mc:Fallback>
                <p:oleObj name="Уравнение" r:id="rId9" imgW="1485720" imgH="380880" progId="Equation.3">
                  <p:embed/>
                  <p:pic>
                    <p:nvPicPr>
                      <p:cNvPr id="27" name="Объект 26"/>
                      <p:cNvPicPr>
                        <a:picLocks noChangeAspect="1" noChangeArrowheads="1"/>
                      </p:cNvPicPr>
                      <p:nvPr/>
                    </p:nvPicPr>
                    <p:blipFill>
                      <a:blip r:embed="rId10"/>
                      <a:srcRect/>
                      <a:stretch>
                        <a:fillRect/>
                      </a:stretch>
                    </p:blipFill>
                    <p:spPr bwMode="auto">
                      <a:xfrm>
                        <a:off x="4062589" y="691870"/>
                        <a:ext cx="3213100" cy="831850"/>
                      </a:xfrm>
                      <a:prstGeom prst="rect">
                        <a:avLst/>
                      </a:prstGeom>
                      <a:noFill/>
                    </p:spPr>
                  </p:pic>
                </p:oleObj>
              </mc:Fallback>
            </mc:AlternateContent>
          </a:graphicData>
        </a:graphic>
      </p:graphicFrame>
      <p:graphicFrame>
        <p:nvGraphicFramePr>
          <p:cNvPr id="29" name="Объект 28"/>
          <p:cNvGraphicFramePr>
            <a:graphicFrameLocks noChangeAspect="1"/>
          </p:cNvGraphicFramePr>
          <p:nvPr/>
        </p:nvGraphicFramePr>
        <p:xfrm>
          <a:off x="7485075" y="1523720"/>
          <a:ext cx="2965905" cy="418716"/>
        </p:xfrm>
        <a:graphic>
          <a:graphicData uri="http://schemas.openxmlformats.org/presentationml/2006/ole">
            <mc:AlternateContent xmlns:mc="http://schemas.openxmlformats.org/markup-compatibility/2006">
              <mc:Choice xmlns:v="urn:schemas-microsoft-com:vml" Requires="v">
                <p:oleObj spid="_x0000_s18605" name="Уравнение" r:id="rId11" imgW="1346200" imgH="190500" progId="Equation.3">
                  <p:embed/>
                </p:oleObj>
              </mc:Choice>
              <mc:Fallback>
                <p:oleObj name="Уравнение" r:id="rId11" imgW="1346200" imgH="190500" progId="Equation.3">
                  <p:embed/>
                  <p:pic>
                    <p:nvPicPr>
                      <p:cNvPr id="29" name="Объект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5075" y="1523720"/>
                        <a:ext cx="2965905" cy="418716"/>
                      </a:xfrm>
                      <a:prstGeom prst="rect">
                        <a:avLst/>
                      </a:prstGeom>
                      <a:noFill/>
                    </p:spPr>
                  </p:pic>
                </p:oleObj>
              </mc:Fallback>
            </mc:AlternateContent>
          </a:graphicData>
        </a:graphic>
      </p:graphicFrame>
      <p:graphicFrame>
        <p:nvGraphicFramePr>
          <p:cNvPr id="31" name="Объект 30"/>
          <p:cNvGraphicFramePr>
            <a:graphicFrameLocks noChangeAspect="1"/>
          </p:cNvGraphicFramePr>
          <p:nvPr/>
        </p:nvGraphicFramePr>
        <p:xfrm>
          <a:off x="2709863" y="3773520"/>
          <a:ext cx="6788150" cy="871537"/>
        </p:xfrm>
        <a:graphic>
          <a:graphicData uri="http://schemas.openxmlformats.org/presentationml/2006/ole">
            <mc:AlternateContent xmlns:mc="http://schemas.openxmlformats.org/markup-compatibility/2006">
              <mc:Choice xmlns:v="urn:schemas-microsoft-com:vml" Requires="v">
                <p:oleObj spid="_x0000_s18606" name="Уравнение" r:id="rId13" imgW="2984400" imgH="380880" progId="Equation.3">
                  <p:embed/>
                </p:oleObj>
              </mc:Choice>
              <mc:Fallback>
                <p:oleObj name="Уравнение" r:id="rId13" imgW="2984400" imgH="380880" progId="Equation.3">
                  <p:embed/>
                  <p:pic>
                    <p:nvPicPr>
                      <p:cNvPr id="31" name="Объект 30"/>
                      <p:cNvPicPr>
                        <a:picLocks noChangeAspect="1" noChangeArrowheads="1"/>
                      </p:cNvPicPr>
                      <p:nvPr/>
                    </p:nvPicPr>
                    <p:blipFill>
                      <a:blip r:embed="rId14"/>
                      <a:srcRect/>
                      <a:stretch>
                        <a:fillRect/>
                      </a:stretch>
                    </p:blipFill>
                    <p:spPr bwMode="auto">
                      <a:xfrm>
                        <a:off x="2709863" y="3773520"/>
                        <a:ext cx="6788150" cy="871537"/>
                      </a:xfrm>
                      <a:prstGeom prst="rect">
                        <a:avLst/>
                      </a:prstGeom>
                      <a:noFill/>
                    </p:spPr>
                  </p:pic>
                </p:oleObj>
              </mc:Fallback>
            </mc:AlternateContent>
          </a:graphicData>
        </a:graphic>
      </p:graphicFrame>
      <p:graphicFrame>
        <p:nvGraphicFramePr>
          <p:cNvPr id="33" name="Объект 32"/>
          <p:cNvGraphicFramePr>
            <a:graphicFrameLocks noChangeAspect="1"/>
          </p:cNvGraphicFramePr>
          <p:nvPr/>
        </p:nvGraphicFramePr>
        <p:xfrm>
          <a:off x="3183064" y="4881736"/>
          <a:ext cx="2039889" cy="912764"/>
        </p:xfrm>
        <a:graphic>
          <a:graphicData uri="http://schemas.openxmlformats.org/presentationml/2006/ole">
            <mc:AlternateContent xmlns:mc="http://schemas.openxmlformats.org/markup-compatibility/2006">
              <mc:Choice xmlns:v="urn:schemas-microsoft-com:vml" Requires="v">
                <p:oleObj spid="_x0000_s18607" name="Уравнение" r:id="rId15" imgW="939800" imgH="419100" progId="Equation.3">
                  <p:embed/>
                </p:oleObj>
              </mc:Choice>
              <mc:Fallback>
                <p:oleObj name="Уравнение" r:id="rId15" imgW="939800" imgH="419100" progId="Equation.3">
                  <p:embed/>
                  <p:pic>
                    <p:nvPicPr>
                      <p:cNvPr id="33" name="Объект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83064" y="4881736"/>
                        <a:ext cx="2039889" cy="912764"/>
                      </a:xfrm>
                      <a:prstGeom prst="rect">
                        <a:avLst/>
                      </a:prstGeom>
                      <a:noFill/>
                    </p:spPr>
                  </p:pic>
                </p:oleObj>
              </mc:Fallback>
            </mc:AlternateContent>
          </a:graphicData>
        </a:graphic>
      </p:graphicFrame>
      <p:sp>
        <p:nvSpPr>
          <p:cNvPr id="34" name="Textfeld 2"/>
          <p:cNvSpPr txBox="1"/>
          <p:nvPr/>
        </p:nvSpPr>
        <p:spPr>
          <a:xfrm>
            <a:off x="0" y="47378"/>
            <a:ext cx="11909178" cy="338554"/>
          </a:xfrm>
          <a:prstGeom prst="rect">
            <a:avLst/>
          </a:prstGeom>
          <a:noFill/>
        </p:spPr>
        <p:txBody>
          <a:bodyPr wrap="square" rtlCol="0">
            <a:spAutoFit/>
          </a:bodyPr>
          <a:lstStyle/>
          <a:p>
            <a:pPr algn="ctr"/>
            <a:r>
              <a:rPr lang="en-US" sz="1600" b="1" u="sng" dirty="0">
                <a:solidFill>
                  <a:srgbClr val="FF0000"/>
                </a:solidFill>
                <a:latin typeface="Times New Roman" panose="02020603050405020304" pitchFamily="18" charset="0"/>
                <a:ea typeface="SimSun" panose="02010600030101010101" pitchFamily="2" charset="-122"/>
              </a:rPr>
              <a:t>The danger of appearance of low-damped oscillations.</a:t>
            </a:r>
            <a:endParaRPr lang="de-DE" sz="1600" b="1" u="sng" dirty="0">
              <a:solidFill>
                <a:srgbClr val="FF0000"/>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539383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938163" y="967061"/>
            <a:ext cx="6270194" cy="584775"/>
          </a:xfrm>
          <a:prstGeom prst="rect">
            <a:avLst/>
          </a:prstGeom>
        </p:spPr>
        <p:txBody>
          <a:bodyPr wrap="square">
            <a:spAutoFit/>
          </a:bodyPr>
          <a:lstStyle/>
          <a:p>
            <a:pPr algn="just"/>
            <a:r>
              <a:rPr lang="en-US" sz="1600" dirty="0">
                <a:latin typeface="Times New Roman" panose="02020603050405020304" pitchFamily="18" charset="0"/>
                <a:ea typeface="Calibri" panose="020F0502020204030204" pitchFamily="34" charset="0"/>
              </a:rPr>
              <a:t>Introduction of corrective velocity feedback loops of manipulator links to the inputs of internal servo drives</a:t>
            </a:r>
            <a:endParaRPr lang="ru-RU" sz="1600" dirty="0">
              <a:latin typeface="Times New Roman" panose="02020603050405020304" pitchFamily="18" charset="0"/>
              <a:ea typeface="Calibri" panose="020F0502020204030204" pitchFamily="34" charset="0"/>
            </a:endParaRPr>
          </a:p>
        </p:txBody>
      </p:sp>
      <p:sp>
        <p:nvSpPr>
          <p:cNvPr id="4" name="Стрелка углом вверх 3"/>
          <p:cNvSpPr/>
          <p:nvPr/>
        </p:nvSpPr>
        <p:spPr>
          <a:xfrm rot="16200000" flipH="1" flipV="1">
            <a:off x="1429771" y="151575"/>
            <a:ext cx="1178236" cy="162946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5" name="Объект 4"/>
          <p:cNvGraphicFramePr>
            <a:graphicFrameLocks noChangeAspect="1"/>
          </p:cNvGraphicFramePr>
          <p:nvPr/>
        </p:nvGraphicFramePr>
        <p:xfrm>
          <a:off x="6073260" y="1866865"/>
          <a:ext cx="2316513" cy="518515"/>
        </p:xfrm>
        <a:graphic>
          <a:graphicData uri="http://schemas.openxmlformats.org/presentationml/2006/ole">
            <mc:AlternateContent xmlns:mc="http://schemas.openxmlformats.org/markup-compatibility/2006">
              <mc:Choice xmlns:v="urn:schemas-microsoft-com:vml" Requires="v">
                <p:oleObj spid="_x0000_s19649" name="Equation" r:id="rId3" imgW="1041120" imgH="241200" progId="Equation.DSMT4">
                  <p:embed/>
                </p:oleObj>
              </mc:Choice>
              <mc:Fallback>
                <p:oleObj name="Equation" r:id="rId3" imgW="1041120" imgH="241200" progId="Equation.DSMT4">
                  <p:embed/>
                  <p:pic>
                    <p:nvPicPr>
                      <p:cNvPr id="5" name="Объект 4"/>
                      <p:cNvPicPr>
                        <a:picLocks noChangeAspect="1" noChangeArrowheads="1"/>
                      </p:cNvPicPr>
                      <p:nvPr/>
                    </p:nvPicPr>
                    <p:blipFill>
                      <a:blip r:embed="rId4"/>
                      <a:srcRect/>
                      <a:stretch>
                        <a:fillRect/>
                      </a:stretch>
                    </p:blipFill>
                    <p:spPr bwMode="auto">
                      <a:xfrm>
                        <a:off x="6073260" y="1866865"/>
                        <a:ext cx="2316513" cy="518515"/>
                      </a:xfrm>
                      <a:prstGeom prst="rect">
                        <a:avLst/>
                      </a:prstGeom>
                      <a:noFill/>
                    </p:spPr>
                  </p:pic>
                </p:oleObj>
              </mc:Fallback>
            </mc:AlternateContent>
          </a:graphicData>
        </a:graphic>
      </p:graphicFrame>
      <p:graphicFrame>
        <p:nvGraphicFramePr>
          <p:cNvPr id="7" name="Объект 6"/>
          <p:cNvGraphicFramePr>
            <a:graphicFrameLocks noChangeAspect="1"/>
          </p:cNvGraphicFramePr>
          <p:nvPr/>
        </p:nvGraphicFramePr>
        <p:xfrm>
          <a:off x="5037249" y="2774980"/>
          <a:ext cx="1329373" cy="500256"/>
        </p:xfrm>
        <a:graphic>
          <a:graphicData uri="http://schemas.openxmlformats.org/presentationml/2006/ole">
            <mc:AlternateContent xmlns:mc="http://schemas.openxmlformats.org/markup-compatibility/2006">
              <mc:Choice xmlns:v="urn:schemas-microsoft-com:vml" Requires="v">
                <p:oleObj spid="_x0000_s19650" name="Equation" r:id="rId5" imgW="660240" imgH="241200" progId="Equation.DSMT4">
                  <p:embed/>
                </p:oleObj>
              </mc:Choice>
              <mc:Fallback>
                <p:oleObj name="Equation" r:id="rId5" imgW="660240" imgH="241200" progId="Equation.DSMT4">
                  <p:embed/>
                  <p:pic>
                    <p:nvPicPr>
                      <p:cNvPr id="7" name="Объект 6"/>
                      <p:cNvPicPr>
                        <a:picLocks noChangeAspect="1" noChangeArrowheads="1"/>
                      </p:cNvPicPr>
                      <p:nvPr/>
                    </p:nvPicPr>
                    <p:blipFill>
                      <a:blip r:embed="rId6"/>
                      <a:srcRect/>
                      <a:stretch>
                        <a:fillRect/>
                      </a:stretch>
                    </p:blipFill>
                    <p:spPr bwMode="auto">
                      <a:xfrm>
                        <a:off x="5037249" y="2774980"/>
                        <a:ext cx="1329373" cy="500256"/>
                      </a:xfrm>
                      <a:prstGeom prst="rect">
                        <a:avLst/>
                      </a:prstGeom>
                      <a:noFill/>
                    </p:spPr>
                  </p:pic>
                </p:oleObj>
              </mc:Fallback>
            </mc:AlternateContent>
          </a:graphicData>
        </a:graphic>
      </p:graphicFrame>
      <p:graphicFrame>
        <p:nvGraphicFramePr>
          <p:cNvPr id="8" name="Объект 7"/>
          <p:cNvGraphicFramePr>
            <a:graphicFrameLocks noChangeAspect="1"/>
          </p:cNvGraphicFramePr>
          <p:nvPr/>
        </p:nvGraphicFramePr>
        <p:xfrm>
          <a:off x="7972662" y="2774980"/>
          <a:ext cx="1372723" cy="496664"/>
        </p:xfrm>
        <a:graphic>
          <a:graphicData uri="http://schemas.openxmlformats.org/presentationml/2006/ole">
            <mc:AlternateContent xmlns:mc="http://schemas.openxmlformats.org/markup-compatibility/2006">
              <mc:Choice xmlns:v="urn:schemas-microsoft-com:vml" Requires="v">
                <p:oleObj spid="_x0000_s19651" name="Equation" r:id="rId7" imgW="634725" imgH="228501" progId="Equation.DSMT4">
                  <p:embed/>
                </p:oleObj>
              </mc:Choice>
              <mc:Fallback>
                <p:oleObj name="Equation" r:id="rId7" imgW="634725" imgH="228501" progId="Equation.DSMT4">
                  <p:embed/>
                  <p:pic>
                    <p:nvPicPr>
                      <p:cNvPr id="8" name="Объект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2662" y="2774980"/>
                        <a:ext cx="1372723" cy="496664"/>
                      </a:xfrm>
                      <a:prstGeom prst="rect">
                        <a:avLst/>
                      </a:prstGeom>
                      <a:noFill/>
                    </p:spPr>
                  </p:pic>
                </p:oleObj>
              </mc:Fallback>
            </mc:AlternateContent>
          </a:graphicData>
        </a:graphic>
      </p:graphicFrame>
      <p:sp>
        <p:nvSpPr>
          <p:cNvPr id="9" name="Прямоугольник 8"/>
          <p:cNvSpPr/>
          <p:nvPr/>
        </p:nvSpPr>
        <p:spPr>
          <a:xfrm>
            <a:off x="7070361" y="2859719"/>
            <a:ext cx="210592" cy="338554"/>
          </a:xfrm>
          <a:prstGeom prst="rect">
            <a:avLst/>
          </a:prstGeom>
        </p:spPr>
        <p:txBody>
          <a:bodyPr wrap="square">
            <a:spAutoFit/>
          </a:bodyPr>
          <a:lstStyle/>
          <a:p>
            <a:r>
              <a:rPr lang="en-US" sz="1600" b="1" dirty="0">
                <a:latin typeface="Times New Roman" panose="02020603050405020304" pitchFamily="18" charset="0"/>
                <a:ea typeface="Calibri" panose="020F0502020204030204" pitchFamily="34" charset="0"/>
              </a:rPr>
              <a:t>&gt;</a:t>
            </a:r>
            <a:endParaRPr lang="ru-RU" sz="1600" b="1" dirty="0"/>
          </a:p>
        </p:txBody>
      </p:sp>
      <p:sp>
        <p:nvSpPr>
          <p:cNvPr id="10" name="Прямоугольник 9"/>
          <p:cNvSpPr/>
          <p:nvPr/>
        </p:nvSpPr>
        <p:spPr>
          <a:xfrm>
            <a:off x="5037248" y="2485088"/>
            <a:ext cx="4982777" cy="338554"/>
          </a:xfrm>
          <a:prstGeom prst="rect">
            <a:avLst/>
          </a:prstGeom>
        </p:spPr>
        <p:txBody>
          <a:bodyPr wrap="square">
            <a:spAutoFit/>
          </a:bodyPr>
          <a:lstStyle/>
          <a:p>
            <a:r>
              <a:rPr lang="en-US" sz="1600" dirty="0">
                <a:latin typeface="Times New Roman" panose="02020603050405020304" pitchFamily="18" charset="0"/>
                <a:ea typeface="Calibri" panose="020F0502020204030204" pitchFamily="34" charset="0"/>
              </a:rPr>
              <a:t>And the cutoff frequency of the opened precision drive </a:t>
            </a:r>
            <a:endParaRPr lang="ru-RU" sz="1600" dirty="0"/>
          </a:p>
        </p:txBody>
      </p:sp>
      <p:sp>
        <p:nvSpPr>
          <p:cNvPr id="34" name="Textfeld 2"/>
          <p:cNvSpPr txBox="1"/>
          <p:nvPr/>
        </p:nvSpPr>
        <p:spPr>
          <a:xfrm>
            <a:off x="0" y="47378"/>
            <a:ext cx="11909178" cy="338554"/>
          </a:xfrm>
          <a:prstGeom prst="rect">
            <a:avLst/>
          </a:prstGeom>
          <a:noFill/>
        </p:spPr>
        <p:txBody>
          <a:bodyPr wrap="square" rtlCol="0">
            <a:spAutoFit/>
          </a:bodyPr>
          <a:lstStyle/>
          <a:p>
            <a:pPr algn="ctr"/>
            <a:r>
              <a:rPr lang="en-US" sz="1600" b="1" u="sng" dirty="0">
                <a:solidFill>
                  <a:srgbClr val="FF0000"/>
                </a:solidFill>
                <a:latin typeface="Times New Roman" panose="02020603050405020304" pitchFamily="18" charset="0"/>
                <a:ea typeface="SimSun" panose="02010600030101010101" pitchFamily="2" charset="-122"/>
              </a:rPr>
              <a:t>Taking measures for damping oscillations in order to increase performance and accuracy of the servo drive</a:t>
            </a:r>
            <a:endParaRPr lang="de-DE" sz="1600" b="1" u="sng" dirty="0">
              <a:solidFill>
                <a:srgbClr val="FF0000"/>
              </a:solidFill>
              <a:latin typeface="Times New Roman" panose="02020603050405020304" pitchFamily="18" charset="0"/>
              <a:ea typeface="SimSun" panose="02010600030101010101" pitchFamily="2" charset="-122"/>
            </a:endParaRPr>
          </a:p>
        </p:txBody>
      </p:sp>
      <p:sp>
        <p:nvSpPr>
          <p:cNvPr id="35" name="Прямоугольник 34"/>
          <p:cNvSpPr/>
          <p:nvPr/>
        </p:nvSpPr>
        <p:spPr>
          <a:xfrm>
            <a:off x="1332486" y="1940359"/>
            <a:ext cx="6270194" cy="338554"/>
          </a:xfrm>
          <a:prstGeom prst="rect">
            <a:avLst/>
          </a:prstGeom>
        </p:spPr>
        <p:txBody>
          <a:bodyPr wrap="square">
            <a:spAutoFit/>
          </a:bodyPr>
          <a:lstStyle/>
          <a:p>
            <a:pPr algn="just"/>
            <a:r>
              <a:rPr lang="en-US" sz="1600" dirty="0">
                <a:latin typeface="Times New Roman" panose="02020603050405020304" pitchFamily="18" charset="0"/>
                <a:ea typeface="Calibri" panose="020F0502020204030204" pitchFamily="34" charset="0"/>
              </a:rPr>
              <a:t>This fact leads to:</a:t>
            </a:r>
            <a:endParaRPr lang="ru-RU" sz="1600" dirty="0">
              <a:latin typeface="Times New Roman" panose="02020603050405020304" pitchFamily="18" charset="0"/>
              <a:ea typeface="Calibri" panose="020F0502020204030204" pitchFamily="34" charset="0"/>
            </a:endParaRPr>
          </a:p>
        </p:txBody>
      </p:sp>
      <p:sp>
        <p:nvSpPr>
          <p:cNvPr id="51" name="Прямоугольник 50"/>
          <p:cNvSpPr/>
          <p:nvPr/>
        </p:nvSpPr>
        <p:spPr>
          <a:xfrm>
            <a:off x="232478" y="3728016"/>
            <a:ext cx="11681563" cy="584775"/>
          </a:xfrm>
          <a:prstGeom prst="rect">
            <a:avLst/>
          </a:prstGeom>
        </p:spPr>
        <p:txBody>
          <a:bodyPr wrap="square">
            <a:spAutoFit/>
          </a:bodyPr>
          <a:lstStyle/>
          <a:p>
            <a:pPr algn="just"/>
            <a:r>
              <a:rPr lang="en-US" sz="1600" dirty="0">
                <a:latin typeface="Times New Roman" panose="02020603050405020304" pitchFamily="18" charset="0"/>
                <a:cs typeface="Times New Roman" panose="02020603050405020304" pitchFamily="18" charset="0"/>
              </a:rPr>
              <a:t>It is advisable to adjust controllers of the internal drive so that their cutoff frequency in the opened position control loop is close to the minimum value of the frequency of natural oscillations of the mechanical subsystem:</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52" name="Объект 51"/>
          <p:cNvGraphicFramePr>
            <a:graphicFrameLocks noChangeAspect="1"/>
          </p:cNvGraphicFramePr>
          <p:nvPr/>
        </p:nvGraphicFramePr>
        <p:xfrm>
          <a:off x="3596129" y="4541429"/>
          <a:ext cx="2495941" cy="507649"/>
        </p:xfrm>
        <a:graphic>
          <a:graphicData uri="http://schemas.openxmlformats.org/presentationml/2006/ole">
            <mc:AlternateContent xmlns:mc="http://schemas.openxmlformats.org/markup-compatibility/2006">
              <mc:Choice xmlns:v="urn:schemas-microsoft-com:vml" Requires="v">
                <p:oleObj spid="_x0000_s19652" name="Equation" r:id="rId9" imgW="1307532" imgH="266584" progId="Equation.DSMT4">
                  <p:embed/>
                </p:oleObj>
              </mc:Choice>
              <mc:Fallback>
                <p:oleObj name="Equation" r:id="rId9" imgW="1307532" imgH="266584" progId="Equation.DSMT4">
                  <p:embed/>
                  <p:pic>
                    <p:nvPicPr>
                      <p:cNvPr id="52" name="Объект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6129" y="4541429"/>
                        <a:ext cx="2495941" cy="507649"/>
                      </a:xfrm>
                      <a:prstGeom prst="rect">
                        <a:avLst/>
                      </a:prstGeom>
                      <a:noFill/>
                    </p:spPr>
                  </p:pic>
                </p:oleObj>
              </mc:Fallback>
            </mc:AlternateContent>
          </a:graphicData>
        </a:graphic>
      </p:graphicFrame>
      <p:sp>
        <p:nvSpPr>
          <p:cNvPr id="53" name="Прямоугольник 52"/>
          <p:cNvSpPr/>
          <p:nvPr/>
        </p:nvSpPr>
        <p:spPr>
          <a:xfrm>
            <a:off x="818316" y="5144088"/>
            <a:ext cx="10150295" cy="338554"/>
          </a:xfrm>
          <a:prstGeom prst="rect">
            <a:avLst/>
          </a:prstGeom>
        </p:spPr>
        <p:txBody>
          <a:bodyPr wrap="square">
            <a:spAutoFit/>
          </a:bodyPr>
          <a:lstStyle/>
          <a:p>
            <a:pPr algn="ctr"/>
            <a:r>
              <a:rPr lang="en-US" sz="1600" dirty="0">
                <a:latin typeface="Times New Roman" panose="02020603050405020304" pitchFamily="18" charset="0"/>
                <a:ea typeface="Calibri" panose="020F0502020204030204" pitchFamily="34" charset="0"/>
              </a:rPr>
              <a:t>In order to increase dynamic stiffness and accuracy of the drive it is also feasible to increase the following parameters:</a:t>
            </a:r>
            <a:endParaRPr lang="ru-RU" sz="1600" dirty="0"/>
          </a:p>
        </p:txBody>
      </p:sp>
      <p:graphicFrame>
        <p:nvGraphicFramePr>
          <p:cNvPr id="54" name="Объект 53"/>
          <p:cNvGraphicFramePr>
            <a:graphicFrameLocks noChangeAspect="1"/>
          </p:cNvGraphicFramePr>
          <p:nvPr/>
        </p:nvGraphicFramePr>
        <p:xfrm>
          <a:off x="1599924" y="5577419"/>
          <a:ext cx="592899" cy="682653"/>
        </p:xfrm>
        <a:graphic>
          <a:graphicData uri="http://schemas.openxmlformats.org/presentationml/2006/ole">
            <mc:AlternateContent xmlns:mc="http://schemas.openxmlformats.org/markup-compatibility/2006">
              <mc:Choice xmlns:v="urn:schemas-microsoft-com:vml" Requires="v">
                <p:oleObj spid="_x0000_s19653" name="Equation" r:id="rId11" imgW="215640" imgH="241200" progId="Equation.DSMT4">
                  <p:embed/>
                </p:oleObj>
              </mc:Choice>
              <mc:Fallback>
                <p:oleObj name="Equation" r:id="rId11" imgW="215640" imgH="241200" progId="Equation.DSMT4">
                  <p:embed/>
                  <p:pic>
                    <p:nvPicPr>
                      <p:cNvPr id="54" name="Объект 53"/>
                      <p:cNvPicPr>
                        <a:picLocks noChangeAspect="1" noChangeArrowheads="1"/>
                      </p:cNvPicPr>
                      <p:nvPr/>
                    </p:nvPicPr>
                    <p:blipFill>
                      <a:blip r:embed="rId12"/>
                      <a:srcRect/>
                      <a:stretch>
                        <a:fillRect/>
                      </a:stretch>
                    </p:blipFill>
                    <p:spPr bwMode="auto">
                      <a:xfrm>
                        <a:off x="1599924" y="5577419"/>
                        <a:ext cx="592899" cy="682653"/>
                      </a:xfrm>
                      <a:prstGeom prst="rect">
                        <a:avLst/>
                      </a:prstGeom>
                      <a:noFill/>
                    </p:spPr>
                  </p:pic>
                </p:oleObj>
              </mc:Fallback>
            </mc:AlternateContent>
          </a:graphicData>
        </a:graphic>
      </p:graphicFrame>
      <p:graphicFrame>
        <p:nvGraphicFramePr>
          <p:cNvPr id="55" name="Объект 54"/>
          <p:cNvGraphicFramePr>
            <a:graphicFrameLocks noChangeAspect="1"/>
          </p:cNvGraphicFramePr>
          <p:nvPr/>
        </p:nvGraphicFramePr>
        <p:xfrm>
          <a:off x="3490145" y="5636529"/>
          <a:ext cx="523737" cy="682653"/>
        </p:xfrm>
        <a:graphic>
          <a:graphicData uri="http://schemas.openxmlformats.org/presentationml/2006/ole">
            <mc:AlternateContent xmlns:mc="http://schemas.openxmlformats.org/markup-compatibility/2006">
              <mc:Choice xmlns:v="urn:schemas-microsoft-com:vml" Requires="v">
                <p:oleObj spid="_x0000_s19654" name="Equation" r:id="rId13" imgW="190440" imgH="241200" progId="Equation.DSMT4">
                  <p:embed/>
                </p:oleObj>
              </mc:Choice>
              <mc:Fallback>
                <p:oleObj name="Equation" r:id="rId13" imgW="190440" imgH="241200" progId="Equation.DSMT4">
                  <p:embed/>
                  <p:pic>
                    <p:nvPicPr>
                      <p:cNvPr id="55" name="Объект 54"/>
                      <p:cNvPicPr>
                        <a:picLocks noChangeAspect="1" noChangeArrowheads="1"/>
                      </p:cNvPicPr>
                      <p:nvPr/>
                    </p:nvPicPr>
                    <p:blipFill>
                      <a:blip r:embed="rId14"/>
                      <a:srcRect/>
                      <a:stretch>
                        <a:fillRect/>
                      </a:stretch>
                    </p:blipFill>
                    <p:spPr bwMode="auto">
                      <a:xfrm>
                        <a:off x="3490145" y="5636529"/>
                        <a:ext cx="523737" cy="682653"/>
                      </a:xfrm>
                      <a:prstGeom prst="rect">
                        <a:avLst/>
                      </a:prstGeom>
                      <a:noFill/>
                    </p:spPr>
                  </p:pic>
                </p:oleObj>
              </mc:Fallback>
            </mc:AlternateContent>
          </a:graphicData>
        </a:graphic>
      </p:graphicFrame>
      <p:sp>
        <p:nvSpPr>
          <p:cNvPr id="56" name="Стрелка вверх 55"/>
          <p:cNvSpPr/>
          <p:nvPr/>
        </p:nvSpPr>
        <p:spPr>
          <a:xfrm>
            <a:off x="2081074" y="5564462"/>
            <a:ext cx="400825" cy="8267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Стрелка вверх 56"/>
          <p:cNvSpPr/>
          <p:nvPr/>
        </p:nvSpPr>
        <p:spPr>
          <a:xfrm>
            <a:off x="4013882" y="5564462"/>
            <a:ext cx="400825" cy="8267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Стрелка вверх 57"/>
          <p:cNvSpPr/>
          <p:nvPr/>
        </p:nvSpPr>
        <p:spPr>
          <a:xfrm>
            <a:off x="7054834" y="5564462"/>
            <a:ext cx="400825" cy="8267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Стрелка вверх 58"/>
          <p:cNvSpPr/>
          <p:nvPr/>
        </p:nvSpPr>
        <p:spPr>
          <a:xfrm>
            <a:off x="9388467" y="5564462"/>
            <a:ext cx="400825" cy="8267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60" name="Объект 59"/>
          <p:cNvGraphicFramePr>
            <a:graphicFrameLocks noChangeAspect="1"/>
          </p:cNvGraphicFramePr>
          <p:nvPr/>
        </p:nvGraphicFramePr>
        <p:xfrm>
          <a:off x="6434705" y="5684568"/>
          <a:ext cx="620129" cy="572426"/>
        </p:xfrm>
        <a:graphic>
          <a:graphicData uri="http://schemas.openxmlformats.org/presentationml/2006/ole">
            <mc:AlternateContent xmlns:mc="http://schemas.openxmlformats.org/markup-compatibility/2006">
              <mc:Choice xmlns:v="urn:schemas-microsoft-com:vml" Requires="v">
                <p:oleObj spid="_x0000_s19655" name="Уравнение" r:id="rId15" imgW="203112" imgH="190417" progId="Equation.3">
                  <p:embed/>
                </p:oleObj>
              </mc:Choice>
              <mc:Fallback>
                <p:oleObj name="Уравнение" r:id="rId15" imgW="203112" imgH="190417" progId="Equation.3">
                  <p:embed/>
                  <p:pic>
                    <p:nvPicPr>
                      <p:cNvPr id="60" name="Объект 5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34705" y="5684568"/>
                        <a:ext cx="620129" cy="572426"/>
                      </a:xfrm>
                      <a:prstGeom prst="rect">
                        <a:avLst/>
                      </a:prstGeom>
                      <a:noFill/>
                    </p:spPr>
                  </p:pic>
                </p:oleObj>
              </mc:Fallback>
            </mc:AlternateContent>
          </a:graphicData>
        </a:graphic>
      </p:graphicFrame>
      <p:graphicFrame>
        <p:nvGraphicFramePr>
          <p:cNvPr id="61" name="Объект 60"/>
          <p:cNvGraphicFramePr>
            <a:graphicFrameLocks noChangeAspect="1"/>
          </p:cNvGraphicFramePr>
          <p:nvPr/>
        </p:nvGraphicFramePr>
        <p:xfrm>
          <a:off x="9103634" y="5742131"/>
          <a:ext cx="284833" cy="471448"/>
        </p:xfrm>
        <a:graphic>
          <a:graphicData uri="http://schemas.openxmlformats.org/presentationml/2006/ole">
            <mc:AlternateContent xmlns:mc="http://schemas.openxmlformats.org/markup-compatibility/2006">
              <mc:Choice xmlns:v="urn:schemas-microsoft-com:vml" Requires="v">
                <p:oleObj spid="_x0000_s19656" name="Уравнение" r:id="rId17" imgW="88746" imgH="152136" progId="Equation.3">
                  <p:embed/>
                </p:oleObj>
              </mc:Choice>
              <mc:Fallback>
                <p:oleObj name="Уравнение" r:id="rId17" imgW="88746" imgH="152136" progId="Equation.3">
                  <p:embed/>
                  <p:pic>
                    <p:nvPicPr>
                      <p:cNvPr id="61" name="Объект 6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03634" y="5742131"/>
                        <a:ext cx="284833" cy="471448"/>
                      </a:xfrm>
                      <a:prstGeom prst="rect">
                        <a:avLst/>
                      </a:prstGeom>
                      <a:noFill/>
                    </p:spPr>
                  </p:pic>
                </p:oleObj>
              </mc:Fallback>
            </mc:AlternateContent>
          </a:graphicData>
        </a:graphic>
      </p:graphicFrame>
    </p:spTree>
    <p:extLst>
      <p:ext uri="{BB962C8B-B14F-4D97-AF65-F5344CB8AC3E}">
        <p14:creationId xmlns:p14="http://schemas.microsoft.com/office/powerpoint/2010/main" val="3427407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608257" y="194248"/>
          <a:ext cx="11004623" cy="4778839"/>
        </p:xfrm>
        <a:graphic>
          <a:graphicData uri="http://schemas.openxmlformats.org/drawingml/2006/table">
            <a:tbl>
              <a:tblPr firstRow="1" bandRow="1">
                <a:tableStyleId>{5C22544A-7EE6-4342-B048-85BDC9FD1C3A}</a:tableStyleId>
              </a:tblPr>
              <a:tblGrid>
                <a:gridCol w="6747660">
                  <a:extLst>
                    <a:ext uri="{9D8B030D-6E8A-4147-A177-3AD203B41FA5}">
                      <a16:colId xmlns:a16="http://schemas.microsoft.com/office/drawing/2014/main" val="20000"/>
                    </a:ext>
                  </a:extLst>
                </a:gridCol>
                <a:gridCol w="2397557">
                  <a:extLst>
                    <a:ext uri="{9D8B030D-6E8A-4147-A177-3AD203B41FA5}">
                      <a16:colId xmlns:a16="http://schemas.microsoft.com/office/drawing/2014/main" val="20001"/>
                    </a:ext>
                  </a:extLst>
                </a:gridCol>
                <a:gridCol w="1859406">
                  <a:extLst>
                    <a:ext uri="{9D8B030D-6E8A-4147-A177-3AD203B41FA5}">
                      <a16:colId xmlns:a16="http://schemas.microsoft.com/office/drawing/2014/main" val="20002"/>
                    </a:ext>
                  </a:extLst>
                </a:gridCol>
              </a:tblGrid>
              <a:tr h="270922">
                <a:tc>
                  <a:txBody>
                    <a:bodyPr/>
                    <a:lstStyle/>
                    <a:p>
                      <a:pPr algn="ctr"/>
                      <a:r>
                        <a:rPr lang="en-US" sz="1500" kern="1200" dirty="0">
                          <a:effectLst/>
                        </a:rPr>
                        <a:t>Parameter of drive</a:t>
                      </a:r>
                      <a:endParaRPr lang="ru-RU" sz="1500" dirty="0"/>
                    </a:p>
                  </a:txBody>
                  <a:tcPr marL="31066" marR="31066" marT="15534" marB="15534" anchor="ctr"/>
                </a:tc>
                <a:tc>
                  <a:txBody>
                    <a:bodyPr/>
                    <a:lstStyle/>
                    <a:p>
                      <a:pPr algn="ctr"/>
                      <a:r>
                        <a:rPr lang="en-US" sz="1500" kern="1200" dirty="0">
                          <a:effectLst/>
                        </a:rPr>
                        <a:t>Parameter value</a:t>
                      </a:r>
                      <a:endParaRPr lang="ru-RU" sz="1500" dirty="0"/>
                    </a:p>
                  </a:txBody>
                  <a:tcPr marL="31066" marR="31066" marT="15534" marB="15534" anchor="ctr"/>
                </a:tc>
                <a:tc>
                  <a:txBody>
                    <a:bodyPr/>
                    <a:lstStyle/>
                    <a:p>
                      <a:pPr algn="ctr"/>
                      <a:r>
                        <a:rPr lang="ru-RU" sz="1500" kern="1200" dirty="0">
                          <a:effectLst/>
                        </a:rPr>
                        <a:t>Размерность</a:t>
                      </a:r>
                      <a:endParaRPr lang="ru-RU" sz="1500" dirty="0"/>
                    </a:p>
                  </a:txBody>
                  <a:tcPr marL="31066" marR="31066" marT="15534" marB="15534" anchor="ctr"/>
                </a:tc>
                <a:extLst>
                  <a:ext uri="{0D108BD9-81ED-4DB2-BD59-A6C34878D82A}">
                    <a16:rowId xmlns:a16="http://schemas.microsoft.com/office/drawing/2014/main" val="10000"/>
                  </a:ext>
                </a:extLst>
              </a:tr>
              <a:tr h="298401">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Rated speed</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ru-RU" sz="1500" dirty="0">
                          <a:effectLst/>
                          <a:latin typeface="Times New Roman" panose="02020603050405020304" pitchFamily="18" charset="0"/>
                          <a:cs typeface="Times New Roman" panose="02020603050405020304" pitchFamily="18" charset="0"/>
                        </a:rPr>
                        <a:t>4000</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en-US" sz="1500" dirty="0">
                          <a:effectLst/>
                          <a:latin typeface="Times New Roman" panose="02020603050405020304" pitchFamily="18" charset="0"/>
                          <a:cs typeface="Times New Roman" panose="02020603050405020304" pitchFamily="18" charset="0"/>
                        </a:rPr>
                        <a:t>rpm</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1"/>
                  </a:ext>
                </a:extLst>
              </a:tr>
              <a:tr h="283531">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Rated torque</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2</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N</a:t>
                      </a:r>
                      <a:r>
                        <a:rPr lang="ru-RU" sz="1500" dirty="0">
                          <a:effectLst/>
                          <a:latin typeface="Times New Roman" panose="02020603050405020304" pitchFamily="18" charset="0"/>
                          <a:cs typeface="Times New Roman" panose="02020603050405020304" pitchFamily="18" charset="0"/>
                        </a:rPr>
                        <a:t>*</a:t>
                      </a:r>
                      <a:r>
                        <a:rPr lang="en-US" sz="1500" dirty="0">
                          <a:effectLst/>
                          <a:latin typeface="Times New Roman" panose="02020603050405020304" pitchFamily="18" charset="0"/>
                          <a:cs typeface="Times New Roman" panose="02020603050405020304" pitchFamily="18" charset="0"/>
                        </a:rPr>
                        <a:t>m</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2"/>
                  </a:ext>
                </a:extLst>
              </a:tr>
              <a:tr h="283531">
                <a:tc>
                  <a:txBody>
                    <a:bodyPr/>
                    <a:lstStyle/>
                    <a:p>
                      <a:pPr algn="ctr">
                        <a:lnSpc>
                          <a:spcPct val="107000"/>
                        </a:lnSpc>
                        <a:spcAft>
                          <a:spcPts val="0"/>
                        </a:spcAft>
                        <a:tabLst>
                          <a:tab pos="677545" algn="l"/>
                        </a:tabLst>
                      </a:pPr>
                      <a:r>
                        <a:rPr lang="en-US" sz="1500" dirty="0">
                          <a:effectLst/>
                          <a:latin typeface="Times New Roman" panose="02020603050405020304" pitchFamily="18" charset="0"/>
                          <a:cs typeface="Times New Roman" panose="02020603050405020304" pitchFamily="18" charset="0"/>
                        </a:rPr>
                        <a:t>Inertia moment of the rotor</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5.7*10</a:t>
                      </a:r>
                      <a:r>
                        <a:rPr lang="ru-RU" sz="1500" baseline="30000">
                          <a:effectLst/>
                          <a:latin typeface="Times New Roman" panose="02020603050405020304" pitchFamily="18" charset="0"/>
                          <a:cs typeface="Times New Roman" panose="02020603050405020304" pitchFamily="18" charset="0"/>
                        </a:rPr>
                        <a:t>-5</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kg</a:t>
                      </a:r>
                      <a:r>
                        <a:rPr lang="ru-RU" sz="1500" dirty="0">
                          <a:effectLst/>
                          <a:latin typeface="Times New Roman" panose="02020603050405020304" pitchFamily="18" charset="0"/>
                          <a:cs typeface="Times New Roman" panose="02020603050405020304" pitchFamily="18" charset="0"/>
                        </a:rPr>
                        <a:t>*</a:t>
                      </a:r>
                      <a:r>
                        <a:rPr lang="en-US" sz="1500" dirty="0">
                          <a:effectLst/>
                          <a:latin typeface="Times New Roman" panose="02020603050405020304" pitchFamily="18" charset="0"/>
                          <a:cs typeface="Times New Roman" panose="02020603050405020304" pitchFamily="18" charset="0"/>
                        </a:rPr>
                        <a:t>m</a:t>
                      </a:r>
                      <a:r>
                        <a:rPr lang="ru-RU" sz="1500" baseline="30000" dirty="0">
                          <a:effectLst/>
                          <a:latin typeface="Times New Roman" panose="02020603050405020304" pitchFamily="18" charset="0"/>
                          <a:cs typeface="Times New Roman" panose="02020603050405020304" pitchFamily="18" charset="0"/>
                        </a:rPr>
                        <a:t>2</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3"/>
                  </a:ext>
                </a:extLst>
              </a:tr>
              <a:tr h="283531">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EMF</a:t>
                      </a:r>
                      <a:r>
                        <a:rPr lang="ru-RU"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coefficient</a:t>
                      </a:r>
                      <a:r>
                        <a:rPr lang="ru-RU"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of</a:t>
                      </a:r>
                      <a:r>
                        <a:rPr lang="ru-RU"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motor</a:t>
                      </a:r>
                      <a:endParaRPr lang="ru-RU"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0.577</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ea typeface="+mn-ea"/>
                          <a:cs typeface="Times New Roman" panose="02020603050405020304" pitchFamily="18" charset="0"/>
                        </a:rPr>
                        <a:t>Vs</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4"/>
                  </a:ext>
                </a:extLst>
              </a:tr>
              <a:tr h="283531">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Electromagnetic time constant</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3.2</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err="1">
                          <a:effectLst/>
                          <a:latin typeface="Times New Roman" panose="02020603050405020304" pitchFamily="18" charset="0"/>
                          <a:ea typeface="+mn-ea"/>
                          <a:cs typeface="Times New Roman" panose="02020603050405020304" pitchFamily="18" charset="0"/>
                        </a:rPr>
                        <a:t>ms</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5"/>
                  </a:ext>
                </a:extLst>
              </a:tr>
              <a:tr h="283531">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Winding resistance</a:t>
                      </a:r>
                      <a:endParaRPr lang="ru-RU"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9.2</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ea typeface="+mn-ea"/>
                          <a:cs typeface="Times New Roman" panose="02020603050405020304" pitchFamily="18" charset="0"/>
                        </a:rPr>
                        <a:t>Ohm</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6"/>
                  </a:ext>
                </a:extLst>
              </a:tr>
              <a:tr h="283531">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Gear ratio</a:t>
                      </a:r>
                      <a:endParaRPr lang="ru-RU"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100</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dirty="0">
                          <a:effectLst/>
                          <a:latin typeface="Times New Roman" panose="02020603050405020304" pitchFamily="18" charset="0"/>
                          <a:cs typeface="Times New Roman" panose="02020603050405020304" pitchFamily="18" charset="0"/>
                        </a:rPr>
                        <a:t> </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8"/>
                  </a:ext>
                </a:extLst>
              </a:tr>
              <a:tr h="250833">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Stiffness coefficient</a:t>
                      </a:r>
                      <a:r>
                        <a:rPr lang="en-US" sz="1500" baseline="0" dirty="0">
                          <a:effectLst/>
                          <a:latin typeface="Times New Roman" panose="02020603050405020304" pitchFamily="18" charset="0"/>
                          <a:cs typeface="Times New Roman" panose="02020603050405020304" pitchFamily="18" charset="0"/>
                        </a:rPr>
                        <a:t> of gear</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82345" algn="l"/>
                        </a:tabLst>
                      </a:pPr>
                      <a:r>
                        <a:rPr lang="ru-RU" sz="1500">
                          <a:effectLst/>
                          <a:latin typeface="Times New Roman" panose="02020603050405020304" pitchFamily="18" charset="0"/>
                          <a:cs typeface="Times New Roman" panose="02020603050405020304" pitchFamily="18" charset="0"/>
                        </a:rPr>
                        <a:t>250000</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82345" algn="l"/>
                        </a:tabLst>
                      </a:pPr>
                      <a:r>
                        <a:rPr lang="en-US" sz="1500" dirty="0">
                          <a:effectLst/>
                          <a:latin typeface="Times New Roman" panose="02020603050405020304" pitchFamily="18" charset="0"/>
                          <a:cs typeface="Times New Roman" panose="02020603050405020304" pitchFamily="18" charset="0"/>
                        </a:rPr>
                        <a:t>Nm</a:t>
                      </a:r>
                      <a:r>
                        <a:rPr lang="ru-RU" sz="1500" dirty="0">
                          <a:effectLst/>
                          <a:latin typeface="Times New Roman" panose="02020603050405020304" pitchFamily="18" charset="0"/>
                          <a:cs typeface="Times New Roman" panose="02020603050405020304" pitchFamily="18" charset="0"/>
                        </a:rPr>
                        <a:t>/</a:t>
                      </a:r>
                      <a:r>
                        <a:rPr lang="en-US" sz="1500" dirty="0">
                          <a:effectLst/>
                          <a:latin typeface="Times New Roman" panose="02020603050405020304" pitchFamily="18" charset="0"/>
                          <a:cs typeface="Times New Roman" panose="02020603050405020304" pitchFamily="18" charset="0"/>
                        </a:rPr>
                        <a:t>rad</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9"/>
                  </a:ext>
                </a:extLst>
              </a:tr>
              <a:tr h="250833">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Backlash</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1</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arc min</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0"/>
                  </a:ext>
                </a:extLst>
              </a:tr>
              <a:tr h="250833">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Coefficient of viscous friction in gear</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500</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Nms</a:t>
                      </a:r>
                      <a:r>
                        <a:rPr lang="ru-RU" sz="1500" dirty="0">
                          <a:effectLst/>
                          <a:latin typeface="Times New Roman" panose="02020603050405020304" pitchFamily="18" charset="0"/>
                          <a:cs typeface="Times New Roman" panose="02020603050405020304" pitchFamily="18" charset="0"/>
                        </a:rPr>
                        <a:t>/</a:t>
                      </a:r>
                      <a:r>
                        <a:rPr lang="en-US" sz="1500" dirty="0">
                          <a:effectLst/>
                          <a:latin typeface="Times New Roman" panose="02020603050405020304" pitchFamily="18" charset="0"/>
                          <a:cs typeface="Times New Roman" panose="02020603050405020304" pitchFamily="18" charset="0"/>
                        </a:rPr>
                        <a:t>rad</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1"/>
                  </a:ext>
                </a:extLst>
              </a:tr>
              <a:tr h="250833">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Constant moment of the loader</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45</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N</a:t>
                      </a:r>
                      <a:r>
                        <a:rPr lang="ru-RU" sz="1500" dirty="0">
                          <a:effectLst/>
                          <a:latin typeface="Times New Roman" panose="02020603050405020304" pitchFamily="18" charset="0"/>
                          <a:cs typeface="Times New Roman" panose="02020603050405020304" pitchFamily="18" charset="0"/>
                        </a:rPr>
                        <a:t>*</a:t>
                      </a:r>
                      <a:r>
                        <a:rPr lang="en-US" sz="1500" dirty="0">
                          <a:effectLst/>
                          <a:latin typeface="Times New Roman" panose="02020603050405020304" pitchFamily="18" charset="0"/>
                          <a:cs typeface="Times New Roman" panose="02020603050405020304" pitchFamily="18" charset="0"/>
                        </a:rPr>
                        <a:t>m</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2"/>
                  </a:ext>
                </a:extLst>
              </a:tr>
              <a:tr h="501666">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Division value</a:t>
                      </a:r>
                      <a:r>
                        <a:rPr lang="ru-RU" sz="1500" dirty="0">
                          <a:effectLst/>
                          <a:latin typeface="Times New Roman" panose="02020603050405020304" pitchFamily="18" charset="0"/>
                          <a:cs typeface="Times New Roman" panose="02020603050405020304" pitchFamily="18" charset="0"/>
                        </a:rPr>
                        <a:t> </a:t>
                      </a:r>
                      <a:r>
                        <a:rPr lang="en-US" sz="1500" baseline="0" dirty="0">
                          <a:effectLst/>
                          <a:latin typeface="Times New Roman" panose="02020603050405020304" pitchFamily="18" charset="0"/>
                          <a:cs typeface="Times New Roman" panose="02020603050405020304" pitchFamily="18" charset="0"/>
                        </a:rPr>
                        <a:t>of the binary code LSB of the position sensor of the control object</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1.75*10</a:t>
                      </a:r>
                      <a:r>
                        <a:rPr lang="ru-RU" sz="1500" baseline="30000">
                          <a:effectLst/>
                          <a:latin typeface="Times New Roman" panose="02020603050405020304" pitchFamily="18" charset="0"/>
                          <a:cs typeface="Times New Roman" panose="02020603050405020304" pitchFamily="18" charset="0"/>
                        </a:rPr>
                        <a:t>-6</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ea typeface="+mn-ea"/>
                          <a:cs typeface="Times New Roman" panose="02020603050405020304" pitchFamily="18" charset="0"/>
                        </a:rPr>
                        <a:t>rad</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3"/>
                  </a:ext>
                </a:extLst>
              </a:tr>
              <a:tr h="250833">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PWM frequency in power converter</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a:effectLst/>
                          <a:latin typeface="Times New Roman" panose="02020603050405020304" pitchFamily="18" charset="0"/>
                          <a:cs typeface="Times New Roman" panose="02020603050405020304" pitchFamily="18" charset="0"/>
                        </a:rPr>
                        <a:t>20</a:t>
                      </a:r>
                      <a:endParaRPr lang="ru-RU"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kHz</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4"/>
                  </a:ext>
                </a:extLst>
              </a:tr>
              <a:tr h="250833">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Resolution of the</a:t>
                      </a:r>
                      <a:r>
                        <a:rPr lang="en-US" sz="1500" baseline="0" dirty="0">
                          <a:effectLst/>
                          <a:latin typeface="Times New Roman" panose="02020603050405020304" pitchFamily="18" charset="0"/>
                          <a:cs typeface="Times New Roman" panose="02020603050405020304" pitchFamily="18" charset="0"/>
                        </a:rPr>
                        <a:t> position sensor of the motor shaft</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dirty="0">
                          <a:effectLst/>
                          <a:latin typeface="Times New Roman" panose="02020603050405020304" pitchFamily="18" charset="0"/>
                          <a:cs typeface="Times New Roman" panose="02020603050405020304" pitchFamily="18" charset="0"/>
                        </a:rPr>
                        <a:t>5000</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discrete per revolution</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5"/>
                  </a:ext>
                </a:extLst>
              </a:tr>
              <a:tr h="250833">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Cutoff frequency of the internal servo drive opened by position control loop</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dirty="0">
                          <a:effectLst/>
                          <a:latin typeface="Times New Roman" panose="02020603050405020304" pitchFamily="18" charset="0"/>
                          <a:cs typeface="Times New Roman" panose="02020603050405020304" pitchFamily="18" charset="0"/>
                        </a:rPr>
                        <a:t>105</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rad</a:t>
                      </a:r>
                      <a:r>
                        <a:rPr lang="ru-RU" sz="1500" dirty="0">
                          <a:effectLst/>
                          <a:latin typeface="Times New Roman" panose="02020603050405020304" pitchFamily="18" charset="0"/>
                          <a:cs typeface="Times New Roman" panose="02020603050405020304" pitchFamily="18" charset="0"/>
                        </a:rPr>
                        <a:t>/</a:t>
                      </a:r>
                      <a:r>
                        <a:rPr lang="en-US" sz="1500" dirty="0">
                          <a:effectLst/>
                          <a:latin typeface="Times New Roman" panose="02020603050405020304" pitchFamily="18" charset="0"/>
                          <a:cs typeface="Times New Roman" panose="02020603050405020304" pitchFamily="18" charset="0"/>
                        </a:rPr>
                        <a:t>s</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6"/>
                  </a:ext>
                </a:extLst>
              </a:tr>
              <a:tr h="250833">
                <a:tc>
                  <a:txBody>
                    <a:bodyPr/>
                    <a:lstStyle/>
                    <a:p>
                      <a:pPr algn="ctr">
                        <a:lnSpc>
                          <a:spcPct val="107000"/>
                        </a:lnSpc>
                        <a:spcAft>
                          <a:spcPts val="0"/>
                        </a:spcAft>
                        <a:tabLst>
                          <a:tab pos="677545" algn="l"/>
                        </a:tabLst>
                      </a:pPr>
                      <a:r>
                        <a:rPr lang="en-US" sz="1500" dirty="0">
                          <a:effectLst/>
                          <a:latin typeface="Times New Roman" panose="02020603050405020304" pitchFamily="18" charset="0"/>
                          <a:cs typeface="Times New Roman" panose="02020603050405020304" pitchFamily="18" charset="0"/>
                        </a:rPr>
                        <a:t>Inertia moment of the control object</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dirty="0">
                          <a:effectLst/>
                          <a:latin typeface="Times New Roman" panose="02020603050405020304" pitchFamily="18" charset="0"/>
                          <a:cs typeface="Times New Roman" panose="02020603050405020304" pitchFamily="18" charset="0"/>
                        </a:rPr>
                        <a:t>10</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kg</a:t>
                      </a:r>
                      <a:r>
                        <a:rPr lang="ru-RU" sz="1500" dirty="0">
                          <a:effectLst/>
                          <a:latin typeface="Times New Roman" panose="02020603050405020304" pitchFamily="18" charset="0"/>
                          <a:cs typeface="Times New Roman" panose="02020603050405020304" pitchFamily="18" charset="0"/>
                        </a:rPr>
                        <a:t>*</a:t>
                      </a:r>
                      <a:r>
                        <a:rPr lang="en-US" sz="1500" dirty="0">
                          <a:effectLst/>
                          <a:latin typeface="Times New Roman" panose="02020603050405020304" pitchFamily="18" charset="0"/>
                          <a:cs typeface="Times New Roman" panose="02020603050405020304" pitchFamily="18" charset="0"/>
                        </a:rPr>
                        <a:t>m</a:t>
                      </a:r>
                      <a:r>
                        <a:rPr lang="ru-RU" sz="1500" baseline="30000" dirty="0">
                          <a:effectLst/>
                          <a:latin typeface="Times New Roman" panose="02020603050405020304" pitchFamily="18" charset="0"/>
                          <a:cs typeface="Times New Roman" panose="02020603050405020304" pitchFamily="18" charset="0"/>
                        </a:rPr>
                        <a:t>2</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7"/>
                  </a:ext>
                </a:extLst>
              </a:tr>
            </a:tbl>
          </a:graphicData>
        </a:graphic>
      </p:graphicFrame>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3239" y="5047500"/>
            <a:ext cx="1591687" cy="1689291"/>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704" y="5490588"/>
            <a:ext cx="921167" cy="1009562"/>
          </a:xfrm>
          <a:prstGeom prst="rect">
            <a:avLst/>
          </a:prstGeom>
        </p:spPr>
      </p:pic>
      <p:sp>
        <p:nvSpPr>
          <p:cNvPr id="5" name="Прямоугольник 4"/>
          <p:cNvSpPr/>
          <p:nvPr/>
        </p:nvSpPr>
        <p:spPr>
          <a:xfrm>
            <a:off x="7997870" y="5669153"/>
            <a:ext cx="3767409" cy="584775"/>
          </a:xfrm>
          <a:prstGeom prst="rect">
            <a:avLst/>
          </a:prstGeom>
        </p:spPr>
        <p:txBody>
          <a:bodyPr wrap="square">
            <a:spAutoFit/>
          </a:bodyPr>
          <a:lstStyle/>
          <a:p>
            <a:pPr algn="ctr"/>
            <a:r>
              <a:rPr lang="en-US" sz="1600" dirty="0">
                <a:latin typeface="Times New Roman" panose="02020603050405020304" pitchFamily="18" charset="0"/>
                <a:ea typeface="SimSun" panose="02010600030101010101" pitchFamily="2" charset="-122"/>
              </a:rPr>
              <a:t>Precision waveform gear HFUC</a:t>
            </a:r>
            <a:r>
              <a:rPr lang="ru-RU" sz="1600" dirty="0">
                <a:latin typeface="Times New Roman" panose="02020603050405020304" pitchFamily="18" charset="0"/>
                <a:ea typeface="SimSun" panose="02010600030101010101" pitchFamily="2" charset="-122"/>
              </a:rPr>
              <a:t>-2</a:t>
            </a:r>
            <a:r>
              <a:rPr lang="en-US" sz="1600" dirty="0">
                <a:latin typeface="Times New Roman" panose="02020603050405020304" pitchFamily="18" charset="0"/>
                <a:ea typeface="SimSun" panose="02010600030101010101" pitchFamily="2" charset="-122"/>
              </a:rPr>
              <a:t>A-50</a:t>
            </a:r>
            <a:r>
              <a:rPr lang="ru-RU" sz="1600" dirty="0">
                <a:latin typeface="Times New Roman" panose="02020603050405020304" pitchFamily="18" charset="0"/>
                <a:ea typeface="SimSun" panose="02010600030101010101" pitchFamily="2" charset="-122"/>
              </a:rPr>
              <a:t> </a:t>
            </a:r>
            <a:r>
              <a:rPr lang="en-US" sz="1600" dirty="0">
                <a:latin typeface="Times New Roman" panose="02020603050405020304" pitchFamily="18" charset="0"/>
                <a:ea typeface="SimSun" panose="02010600030101010101" pitchFamily="2" charset="-122"/>
              </a:rPr>
              <a:t>by Harmonic Drive</a:t>
            </a:r>
            <a:endParaRPr lang="ru-RU" sz="1600" dirty="0"/>
          </a:p>
        </p:txBody>
      </p:sp>
      <p:sp>
        <p:nvSpPr>
          <p:cNvPr id="6" name="Прямоугольник 5"/>
          <p:cNvSpPr/>
          <p:nvPr/>
        </p:nvSpPr>
        <p:spPr>
          <a:xfrm>
            <a:off x="853440" y="5669153"/>
            <a:ext cx="2936507" cy="338554"/>
          </a:xfrm>
          <a:prstGeom prst="rect">
            <a:avLst/>
          </a:prstGeom>
        </p:spPr>
        <p:txBody>
          <a:bodyPr wrap="square">
            <a:spAutoFit/>
          </a:bodyPr>
          <a:lstStyle/>
          <a:p>
            <a:pPr algn="ctr"/>
            <a:r>
              <a:rPr lang="en-US" sz="1600" dirty="0">
                <a:latin typeface="Times New Roman" panose="02020603050405020304" pitchFamily="18" charset="0"/>
                <a:ea typeface="SimSun" panose="02010600030101010101" pitchFamily="2" charset="-122"/>
              </a:rPr>
              <a:t>Motor B</a:t>
            </a:r>
            <a:r>
              <a:rPr lang="ru-RU" sz="1600" dirty="0">
                <a:latin typeface="Times New Roman" panose="02020603050405020304" pitchFamily="18" charset="0"/>
                <a:ea typeface="SimSun" panose="02010600030101010101" pitchFamily="2" charset="-122"/>
              </a:rPr>
              <a:t>3</a:t>
            </a:r>
            <a:r>
              <a:rPr lang="en-US" sz="1600" dirty="0">
                <a:latin typeface="Times New Roman" panose="02020603050405020304" pitchFamily="18" charset="0"/>
                <a:ea typeface="SimSun" panose="02010600030101010101" pitchFamily="2" charset="-122"/>
              </a:rPr>
              <a:t>.SM.000-4400</a:t>
            </a:r>
            <a:r>
              <a:rPr lang="ru-RU" sz="1600" dirty="0">
                <a:latin typeface="Times New Roman" panose="02020603050405020304" pitchFamily="18" charset="0"/>
                <a:ea typeface="SimSun" panose="02010600030101010101" pitchFamily="2" charset="-122"/>
              </a:rPr>
              <a:t> </a:t>
            </a:r>
            <a:r>
              <a:rPr lang="en-US" sz="1600" dirty="0">
                <a:latin typeface="Times New Roman" panose="02020603050405020304" pitchFamily="18" charset="0"/>
                <a:ea typeface="SimSun" panose="02010600030101010101" pitchFamily="2" charset="-122"/>
              </a:rPr>
              <a:t>by </a:t>
            </a:r>
            <a:r>
              <a:rPr lang="ru-RU" sz="1600" dirty="0">
                <a:latin typeface="Times New Roman" panose="02020603050405020304" pitchFamily="18" charset="0"/>
                <a:ea typeface="SimSun" panose="02010600030101010101" pitchFamily="2" charset="-122"/>
              </a:rPr>
              <a:t>КЕВ </a:t>
            </a:r>
            <a:endParaRPr lang="ru-RU" sz="1600" dirty="0"/>
          </a:p>
        </p:txBody>
      </p:sp>
    </p:spTree>
    <p:extLst>
      <p:ext uri="{BB962C8B-B14F-4D97-AF65-F5344CB8AC3E}">
        <p14:creationId xmlns:p14="http://schemas.microsoft.com/office/powerpoint/2010/main" val="1620045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32274" y="519999"/>
            <a:ext cx="10095358" cy="338554"/>
          </a:xfrm>
          <a:prstGeom prst="rect">
            <a:avLst/>
          </a:prstGeom>
        </p:spPr>
        <p:txBody>
          <a:bodyPr wrap="square">
            <a:spAutoFit/>
          </a:bodyPr>
          <a:lstStyle/>
          <a:p>
            <a:pPr algn="just"/>
            <a:r>
              <a:rPr lang="en-US" sz="1600" dirty="0">
                <a:latin typeface="Times New Roman" panose="02020603050405020304" pitchFamily="18" charset="0"/>
                <a:ea typeface="Times New Roman" panose="02020603050405020304" pitchFamily="18" charset="0"/>
              </a:rPr>
              <a:t>1) </a:t>
            </a:r>
            <a:r>
              <a:rPr lang="en-US" sz="1600" u="sng" dirty="0">
                <a:latin typeface="Times New Roman" panose="02020603050405020304" pitchFamily="18" charset="0"/>
                <a:ea typeface="Times New Roman" panose="02020603050405020304" pitchFamily="18" charset="0"/>
              </a:rPr>
              <a:t>The object is driven only by the internal drive, closed by a position control loop of the motor shaft</a:t>
            </a:r>
            <a:endParaRPr lang="ru-RU" sz="1600" u="sng" dirty="0"/>
          </a:p>
        </p:txBody>
      </p:sp>
      <p:sp>
        <p:nvSpPr>
          <p:cNvPr id="3" name="Прямоугольник 2"/>
          <p:cNvSpPr/>
          <p:nvPr/>
        </p:nvSpPr>
        <p:spPr>
          <a:xfrm>
            <a:off x="432274" y="5863167"/>
            <a:ext cx="11322579" cy="658642"/>
          </a:xfrm>
          <a:prstGeom prst="rect">
            <a:avLst/>
          </a:prstGeom>
        </p:spPr>
        <p:txBody>
          <a:bodyPr wrap="square">
            <a:spAutoFit/>
          </a:bodyPr>
          <a:lstStyle/>
          <a:p>
            <a:pPr indent="457200" algn="just">
              <a:lnSpc>
                <a:spcPct val="115000"/>
              </a:lnSpc>
              <a:spcAft>
                <a:spcPts val="0"/>
              </a:spcAft>
            </a:pPr>
            <a:r>
              <a:rPr lang="en-US" sz="1600" b="1" u="sng" dirty="0">
                <a:latin typeface="Times New Roman" panose="02020603050405020304" pitchFamily="18" charset="0"/>
                <a:ea typeface="Times New Roman" panose="02020603050405020304" pitchFamily="18" charset="0"/>
                <a:cs typeface="Times New Roman" panose="02020603050405020304" pitchFamily="18" charset="0"/>
              </a:rPr>
              <a:t>Conclusion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low-damped electromechanical subsystem does not allow us to significantly increase accuracy of the servo drive, as it obliges us to limit its cutoff frequency.</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Прямоугольник 3"/>
          <p:cNvSpPr/>
          <p:nvPr/>
        </p:nvSpPr>
        <p:spPr>
          <a:xfrm>
            <a:off x="3174958" y="5157059"/>
            <a:ext cx="5837207" cy="658642"/>
          </a:xfrm>
          <a:prstGeom prst="rect">
            <a:avLst/>
          </a:prstGeom>
        </p:spPr>
        <p:txBody>
          <a:bodyPr wrap="square">
            <a:spAutoFit/>
          </a:bodyPr>
          <a:lstStyle/>
          <a:p>
            <a:pPr algn="just">
              <a:lnSpc>
                <a:spcPct val="115000"/>
              </a:lnSpc>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 transient process of position control of the control object by the internal drive without the corrective loop</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Прямоугольник 4"/>
          <p:cNvSpPr/>
          <p:nvPr/>
        </p:nvSpPr>
        <p:spPr>
          <a:xfrm>
            <a:off x="1803871" y="119889"/>
            <a:ext cx="8579379" cy="400110"/>
          </a:xfrm>
          <a:prstGeom prst="rect">
            <a:avLst/>
          </a:prstGeom>
        </p:spPr>
        <p:txBody>
          <a:bodyPr wrap="square">
            <a:spAutoFit/>
          </a:bodyPr>
          <a:lstStyle/>
          <a:p>
            <a:pPr algn="ctr"/>
            <a:r>
              <a:rPr lang="en-US" sz="2000" b="1" dirty="0">
                <a:solidFill>
                  <a:srgbClr val="FF0000"/>
                </a:solidFill>
                <a:latin typeface="Times New Roman" panose="02020603050405020304" pitchFamily="18" charset="0"/>
                <a:ea typeface="Calibri" panose="020F0502020204030204" pitchFamily="34" charset="0"/>
              </a:rPr>
              <a:t>The results of the computer simulation of the precision drive</a:t>
            </a:r>
            <a:endParaRPr lang="ru-RU" sz="2000" dirty="0">
              <a:solidFill>
                <a:srgbClr val="FF0000"/>
              </a:solidFill>
            </a:endParaRPr>
          </a:p>
        </p:txBody>
      </p:sp>
      <p:pic>
        <p:nvPicPr>
          <p:cNvPr id="6" name="Рисунок 5"/>
          <p:cNvPicPr/>
          <p:nvPr/>
        </p:nvPicPr>
        <p:blipFill>
          <a:blip r:embed="rId2">
            <a:extLst>
              <a:ext uri="{28A0092B-C50C-407E-A947-70E740481C1C}">
                <a14:useLocalDpi xmlns:a14="http://schemas.microsoft.com/office/drawing/2010/main" val="0"/>
              </a:ext>
            </a:extLst>
          </a:blip>
          <a:srcRect/>
          <a:stretch>
            <a:fillRect/>
          </a:stretch>
        </p:blipFill>
        <p:spPr bwMode="auto">
          <a:xfrm>
            <a:off x="3184559" y="763323"/>
            <a:ext cx="5818006" cy="4479733"/>
          </a:xfrm>
          <a:prstGeom prst="rect">
            <a:avLst/>
          </a:prstGeom>
          <a:noFill/>
          <a:ln>
            <a:noFill/>
          </a:ln>
        </p:spPr>
      </p:pic>
    </p:spTree>
    <p:extLst>
      <p:ext uri="{BB962C8B-B14F-4D97-AF65-F5344CB8AC3E}">
        <p14:creationId xmlns:p14="http://schemas.microsoft.com/office/powerpoint/2010/main" val="3873275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97581" y="4455744"/>
            <a:ext cx="4942886" cy="658642"/>
          </a:xfrm>
          <a:prstGeom prst="rect">
            <a:avLst/>
          </a:prstGeom>
        </p:spPr>
        <p:txBody>
          <a:bodyPr wrap="square">
            <a:spAutoFit/>
          </a:bodyPr>
          <a:lstStyle/>
          <a:p>
            <a:pPr algn="just">
              <a:lnSpc>
                <a:spcPct val="115000"/>
              </a:lnSpc>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 transient process of position control of the control object by the precision drive without the corrective loop</a:t>
            </a:r>
            <a:endParaRPr lang="ru-RU"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Прямоугольник 2"/>
          <p:cNvSpPr/>
          <p:nvPr/>
        </p:nvSpPr>
        <p:spPr>
          <a:xfrm>
            <a:off x="6328611" y="4455743"/>
            <a:ext cx="5317958" cy="584775"/>
          </a:xfrm>
          <a:prstGeom prst="rect">
            <a:avLst/>
          </a:prstGeom>
        </p:spPr>
        <p:txBody>
          <a:bodyPr wrap="square">
            <a:spAutoFit/>
          </a:bodyPr>
          <a:lstStyle/>
          <a:p>
            <a:pPr algn="just"/>
            <a:r>
              <a:rPr lang="en-US" sz="1600" dirty="0">
                <a:latin typeface="Times New Roman" panose="02020603050405020304" pitchFamily="18" charset="0"/>
                <a:ea typeface="Times New Roman" panose="02020603050405020304" pitchFamily="18" charset="0"/>
                <a:cs typeface="Times New Roman" panose="02020603050405020304" pitchFamily="18" charset="0"/>
              </a:rPr>
              <a:t>The transient process of position control of the control object by the precision drive with the velocity corrective loop</a:t>
            </a:r>
            <a:endParaRPr lang="ru-RU"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Прямоугольник 3"/>
          <p:cNvSpPr/>
          <p:nvPr/>
        </p:nvSpPr>
        <p:spPr>
          <a:xfrm>
            <a:off x="706655" y="311043"/>
            <a:ext cx="10663187" cy="584775"/>
          </a:xfrm>
          <a:prstGeom prst="rect">
            <a:avLst/>
          </a:prstGeom>
        </p:spPr>
        <p:txBody>
          <a:bodyPr wrap="square">
            <a:spAutoFit/>
          </a:bodyPr>
          <a:lstStyle/>
          <a:p>
            <a:pPr defTabSz="3711575"/>
            <a:r>
              <a:rPr lang="ru-RU" sz="1600" dirty="0">
                <a:latin typeface="Times New Roman" panose="02020603050405020304" pitchFamily="18" charset="0"/>
                <a:ea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rPr>
              <a:t>) </a:t>
            </a:r>
            <a:r>
              <a:rPr lang="en-US" sz="1600" u="sng" dirty="0">
                <a:latin typeface="Times New Roman" panose="02020603050405020304" pitchFamily="18" charset="0"/>
                <a:ea typeface="Times New Roman" panose="02020603050405020304" pitchFamily="18" charset="0"/>
              </a:rPr>
              <a:t>System response to the reference impact</a:t>
            </a:r>
            <a:r>
              <a:rPr lang="ru-RU" sz="1600" u="sng" dirty="0">
                <a:latin typeface="Times New Roman" panose="02020603050405020304" pitchFamily="18" charset="0"/>
                <a:ea typeface="Times New Roman" panose="02020603050405020304" pitchFamily="18" charset="0"/>
              </a:rPr>
              <a:t>                   </a:t>
            </a:r>
            <a:r>
              <a:rPr lang="en-US" sz="1600" u="sng" dirty="0">
                <a:latin typeface="Times New Roman" panose="02020603050405020304" pitchFamily="18" charset="0"/>
                <a:ea typeface="Times New Roman" panose="02020603050405020304" pitchFamily="18" charset="0"/>
              </a:rPr>
              <a:t>rad of the control object angle at consideration of the precision servo drive closed by position control loop</a:t>
            </a:r>
            <a:endParaRPr lang="ru-RU" sz="1600" u="sng" dirty="0"/>
          </a:p>
        </p:txBody>
      </p:sp>
      <p:sp>
        <p:nvSpPr>
          <p:cNvPr id="5" name="Прямоугольник 4"/>
          <p:cNvSpPr/>
          <p:nvPr/>
        </p:nvSpPr>
        <p:spPr>
          <a:xfrm>
            <a:off x="297581" y="5832474"/>
            <a:ext cx="11725165" cy="584775"/>
          </a:xfrm>
          <a:prstGeom prst="rect">
            <a:avLst/>
          </a:prstGeom>
        </p:spPr>
        <p:txBody>
          <a:bodyPr wrap="square">
            <a:spAutoFit/>
          </a:bodyPr>
          <a:lstStyle/>
          <a:p>
            <a:pPr algn="just"/>
            <a:r>
              <a:rPr lang="en-US" sz="1600" b="1" u="sng" dirty="0">
                <a:latin typeface="Times New Roman" panose="02020603050405020304" pitchFamily="18" charset="0"/>
                <a:ea typeface="Times New Roman" panose="02020603050405020304" pitchFamily="18" charset="0"/>
              </a:rPr>
              <a:t>Conclusion</a:t>
            </a:r>
            <a:r>
              <a:rPr lang="en-US" sz="1600" dirty="0">
                <a:latin typeface="Times New Roman" panose="02020603050405020304" pitchFamily="18" charset="0"/>
                <a:ea typeface="Times New Roman" panose="02020603050405020304" pitchFamily="18" charset="0"/>
              </a:rPr>
              <a:t>: introduction of corrective velocity feedback loop of the control object allows us to completely damp oscillations, caused by elasticity of the gear.</a:t>
            </a:r>
            <a:endParaRPr lang="ru-RU" sz="1600" dirty="0">
              <a:latin typeface="Times New Roman" panose="02020603050405020304" pitchFamily="18" charset="0"/>
              <a:ea typeface="Times New Roman" panose="02020603050405020304" pitchFamily="18" charset="0"/>
            </a:endParaRPr>
          </a:p>
        </p:txBody>
      </p:sp>
      <p:graphicFrame>
        <p:nvGraphicFramePr>
          <p:cNvPr id="6" name="Объект 5"/>
          <p:cNvGraphicFramePr>
            <a:graphicFrameLocks noChangeAspect="1"/>
          </p:cNvGraphicFramePr>
          <p:nvPr/>
        </p:nvGraphicFramePr>
        <p:xfrm>
          <a:off x="4374193" y="353130"/>
          <a:ext cx="866274" cy="312941"/>
        </p:xfrm>
        <a:graphic>
          <a:graphicData uri="http://schemas.openxmlformats.org/presentationml/2006/ole">
            <mc:AlternateContent xmlns:mc="http://schemas.openxmlformats.org/markup-compatibility/2006">
              <mc:Choice xmlns:v="urn:schemas-microsoft-com:vml" Requires="v">
                <p:oleObj spid="_x0000_s20529" name="Equation" r:id="rId3" imgW="571320" imgH="203040" progId="Equation.DSMT4">
                  <p:embed/>
                </p:oleObj>
              </mc:Choice>
              <mc:Fallback>
                <p:oleObj name="Equation" r:id="rId3" imgW="571320" imgH="203040" progId="Equation.DSMT4">
                  <p:embed/>
                  <p:pic>
                    <p:nvPicPr>
                      <p:cNvPr id="6" name="Объект 5"/>
                      <p:cNvPicPr>
                        <a:picLocks noChangeAspect="1" noChangeArrowheads="1"/>
                      </p:cNvPicPr>
                      <p:nvPr/>
                    </p:nvPicPr>
                    <p:blipFill>
                      <a:blip r:embed="rId4"/>
                      <a:srcRect/>
                      <a:stretch>
                        <a:fillRect/>
                      </a:stretch>
                    </p:blipFill>
                    <p:spPr bwMode="auto">
                      <a:xfrm>
                        <a:off x="4374193" y="353130"/>
                        <a:ext cx="866274" cy="312941"/>
                      </a:xfrm>
                      <a:prstGeom prst="rect">
                        <a:avLst/>
                      </a:prstGeom>
                      <a:noFill/>
                    </p:spPr>
                  </p:pic>
                </p:oleObj>
              </mc:Fallback>
            </mc:AlternateContent>
          </a:graphicData>
        </a:graphic>
      </p:graphicFrame>
      <p:graphicFrame>
        <p:nvGraphicFramePr>
          <p:cNvPr id="7" name="Объект 6"/>
          <p:cNvGraphicFramePr>
            <a:graphicFrameLocks noChangeAspect="1"/>
          </p:cNvGraphicFramePr>
          <p:nvPr/>
        </p:nvGraphicFramePr>
        <p:xfrm>
          <a:off x="8361205" y="4950750"/>
          <a:ext cx="1503946" cy="356288"/>
        </p:xfrm>
        <a:graphic>
          <a:graphicData uri="http://schemas.openxmlformats.org/presentationml/2006/ole">
            <mc:AlternateContent xmlns:mc="http://schemas.openxmlformats.org/markup-compatibility/2006">
              <mc:Choice xmlns:v="urn:schemas-microsoft-com:vml" Requires="v">
                <p:oleObj spid="_x0000_s20530" name="Equation" r:id="rId5" imgW="1028520" imgH="241200" progId="Equation.DSMT4">
                  <p:embed/>
                </p:oleObj>
              </mc:Choice>
              <mc:Fallback>
                <p:oleObj name="Equation" r:id="rId5" imgW="1028520" imgH="241200" progId="Equation.DSMT4">
                  <p:embed/>
                  <p:pic>
                    <p:nvPicPr>
                      <p:cNvPr id="7" name="Объект 6"/>
                      <p:cNvPicPr>
                        <a:picLocks noChangeAspect="1" noChangeArrowheads="1"/>
                      </p:cNvPicPr>
                      <p:nvPr/>
                    </p:nvPicPr>
                    <p:blipFill>
                      <a:blip r:embed="rId6"/>
                      <a:srcRect/>
                      <a:stretch>
                        <a:fillRect/>
                      </a:stretch>
                    </p:blipFill>
                    <p:spPr bwMode="auto">
                      <a:xfrm>
                        <a:off x="8361205" y="4950750"/>
                        <a:ext cx="1503946" cy="356288"/>
                      </a:xfrm>
                      <a:prstGeom prst="rect">
                        <a:avLst/>
                      </a:prstGeom>
                      <a:noFill/>
                    </p:spPr>
                  </p:pic>
                </p:oleObj>
              </mc:Fallback>
            </mc:AlternateContent>
          </a:graphicData>
        </a:graphic>
      </p:graphicFrame>
      <p:pic>
        <p:nvPicPr>
          <p:cNvPr id="8" name="Рисунок 7"/>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9509" y="911240"/>
            <a:ext cx="4179029" cy="3627082"/>
          </a:xfrm>
          <a:prstGeom prst="rect">
            <a:avLst/>
          </a:prstGeom>
          <a:noFill/>
          <a:ln>
            <a:noFill/>
          </a:ln>
        </p:spPr>
      </p:pic>
      <p:pic>
        <p:nvPicPr>
          <p:cNvPr id="9" name="Рисунок 8" descr="D:\Публикации и выступления\___Статья в DAAAM 2015 по импедансному управлению\Рисунки\Fig4.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26854" y="966411"/>
            <a:ext cx="4321472" cy="3493591"/>
          </a:xfrm>
          <a:prstGeom prst="rect">
            <a:avLst/>
          </a:prstGeom>
          <a:noFill/>
          <a:ln>
            <a:noFill/>
          </a:ln>
        </p:spPr>
      </p:pic>
    </p:spTree>
    <p:extLst>
      <p:ext uri="{BB962C8B-B14F-4D97-AF65-F5344CB8AC3E}">
        <p14:creationId xmlns:p14="http://schemas.microsoft.com/office/powerpoint/2010/main" val="2204450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465036" y="4192739"/>
            <a:ext cx="4964964" cy="830997"/>
          </a:xfrm>
          <a:prstGeom prst="rect">
            <a:avLst/>
          </a:prstGeom>
        </p:spPr>
        <p:txBody>
          <a:bodyPr wrap="square">
            <a:spAutoFit/>
          </a:bodyPr>
          <a:lstStyle/>
          <a:p>
            <a:pPr algn="just"/>
            <a:r>
              <a:rPr lang="en-US" sz="1600" dirty="0">
                <a:latin typeface="Times New Roman" panose="02020603050405020304" pitchFamily="18" charset="0"/>
                <a:ea typeface="Calibri" panose="020F0502020204030204" pitchFamily="34" charset="0"/>
              </a:rPr>
              <a:t>The error of the drive at harmonic variation of the moment of external forces with magnitude 1 Nm and frequency 20 rad/s</a:t>
            </a:r>
            <a:endParaRPr lang="ru-RU" sz="1600" dirty="0">
              <a:latin typeface="Times New Roman" panose="02020603050405020304" pitchFamily="18" charset="0"/>
              <a:ea typeface="Calibri" panose="020F0502020204030204" pitchFamily="34" charset="0"/>
            </a:endParaRPr>
          </a:p>
        </p:txBody>
      </p:sp>
      <p:sp>
        <p:nvSpPr>
          <p:cNvPr id="3" name="Прямоугольник 2"/>
          <p:cNvSpPr/>
          <p:nvPr/>
        </p:nvSpPr>
        <p:spPr>
          <a:xfrm>
            <a:off x="373529" y="4192739"/>
            <a:ext cx="5509111" cy="1077218"/>
          </a:xfrm>
          <a:prstGeom prst="rect">
            <a:avLst/>
          </a:prstGeom>
        </p:spPr>
        <p:txBody>
          <a:bodyPr wrap="square">
            <a:spAutoFit/>
          </a:bodyPr>
          <a:lstStyle/>
          <a:p>
            <a:pPr algn="just"/>
            <a:r>
              <a:rPr lang="en-US" sz="1600" dirty="0">
                <a:solidFill>
                  <a:srgbClr val="000000"/>
                </a:solidFill>
                <a:latin typeface="Times New Roman" panose="02020603050405020304" pitchFamily="18" charset="0"/>
                <a:ea typeface="Calibri" panose="020F0502020204030204" pitchFamily="34" charset="0"/>
              </a:rPr>
              <a:t>A response of the precision drive to large initial error, when there is a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velocity corrective </a:t>
            </a:r>
            <a:r>
              <a:rPr lang="en-US" sz="1600" dirty="0">
                <a:latin typeface="Times New Roman" panose="02020603050405020304" pitchFamily="18" charset="0"/>
                <a:ea typeface="Times New Roman" panose="02020603050405020304" pitchFamily="18" charset="0"/>
              </a:rPr>
              <a:t>feedback control loop of the control object and a nonlinear correction of the input impact of the position controller</a:t>
            </a:r>
            <a:endParaRPr lang="ru-RU" sz="1600" dirty="0"/>
          </a:p>
        </p:txBody>
      </p:sp>
      <p:sp>
        <p:nvSpPr>
          <p:cNvPr id="4" name="Прямоугольник 3"/>
          <p:cNvSpPr/>
          <p:nvPr/>
        </p:nvSpPr>
        <p:spPr>
          <a:xfrm>
            <a:off x="373529" y="199910"/>
            <a:ext cx="4609951" cy="338554"/>
          </a:xfrm>
          <a:prstGeom prst="rect">
            <a:avLst/>
          </a:prstGeom>
        </p:spPr>
        <p:txBody>
          <a:bodyPr wrap="square">
            <a:spAutoFit/>
          </a:bodyPr>
          <a:lstStyle/>
          <a:p>
            <a:pPr algn="just" defTabSz="3711575"/>
            <a:r>
              <a:rPr lang="ru-RU" sz="1600" dirty="0">
                <a:latin typeface="Times New Roman" panose="02020603050405020304" pitchFamily="18" charset="0"/>
                <a:ea typeface="Times New Roman" panose="02020603050405020304" pitchFamily="18" charset="0"/>
              </a:rPr>
              <a:t>3</a:t>
            </a:r>
            <a:r>
              <a:rPr lang="en-US" sz="1600" dirty="0">
                <a:latin typeface="Times New Roman" panose="02020603050405020304" pitchFamily="18" charset="0"/>
                <a:ea typeface="Times New Roman" panose="02020603050405020304" pitchFamily="18" charset="0"/>
              </a:rPr>
              <a:t>) </a:t>
            </a:r>
            <a:r>
              <a:rPr lang="en-US" sz="1600" u="sng" dirty="0">
                <a:latin typeface="Times New Roman" panose="02020603050405020304" pitchFamily="18" charset="0"/>
                <a:ea typeface="Times New Roman" panose="02020603050405020304" pitchFamily="18" charset="0"/>
              </a:rPr>
              <a:t>System response to the</a:t>
            </a:r>
            <a:r>
              <a:rPr lang="ru-RU" sz="1600" u="sng" dirty="0">
                <a:latin typeface="Times New Roman" panose="02020603050405020304" pitchFamily="18" charset="0"/>
                <a:ea typeface="Times New Roman" panose="02020603050405020304" pitchFamily="18" charset="0"/>
              </a:rPr>
              <a:t> </a:t>
            </a:r>
            <a:r>
              <a:rPr lang="en-US" sz="1600" u="sng" dirty="0">
                <a:latin typeface="Times New Roman" panose="02020603050405020304" pitchFamily="18" charset="0"/>
                <a:ea typeface="Times New Roman" panose="02020603050405020304" pitchFamily="18" charset="0"/>
              </a:rPr>
              <a:t>step impact </a:t>
            </a:r>
            <a:endParaRPr lang="ru-RU" sz="1600" u="sng" dirty="0"/>
          </a:p>
        </p:txBody>
      </p:sp>
      <p:sp>
        <p:nvSpPr>
          <p:cNvPr id="5" name="Прямоугольник 4"/>
          <p:cNvSpPr/>
          <p:nvPr/>
        </p:nvSpPr>
        <p:spPr>
          <a:xfrm>
            <a:off x="6272647" y="199910"/>
            <a:ext cx="5349741" cy="338554"/>
          </a:xfrm>
          <a:prstGeom prst="rect">
            <a:avLst/>
          </a:prstGeom>
        </p:spPr>
        <p:txBody>
          <a:bodyPr wrap="square">
            <a:spAutoFit/>
          </a:bodyPr>
          <a:lstStyle/>
          <a:p>
            <a:pPr algn="just" defTabSz="3711575"/>
            <a:r>
              <a:rPr lang="ru-RU" sz="1600" dirty="0">
                <a:latin typeface="Times New Roman" panose="02020603050405020304" pitchFamily="18" charset="0"/>
                <a:ea typeface="Times New Roman" panose="02020603050405020304" pitchFamily="18" charset="0"/>
              </a:rPr>
              <a:t>4</a:t>
            </a:r>
            <a:r>
              <a:rPr lang="en-US" sz="1600" dirty="0">
                <a:latin typeface="Times New Roman" panose="02020603050405020304" pitchFamily="18" charset="0"/>
                <a:ea typeface="Times New Roman" panose="02020603050405020304" pitchFamily="18" charset="0"/>
              </a:rPr>
              <a:t>) </a:t>
            </a:r>
            <a:r>
              <a:rPr lang="en-US" sz="1600" u="sng" dirty="0">
                <a:latin typeface="Times New Roman" panose="02020603050405020304" pitchFamily="18" charset="0"/>
                <a:ea typeface="Times New Roman" panose="02020603050405020304" pitchFamily="18" charset="0"/>
              </a:rPr>
              <a:t>System response to the</a:t>
            </a:r>
            <a:r>
              <a:rPr lang="ru-RU" sz="1600" u="sng" dirty="0">
                <a:latin typeface="Times New Roman" panose="02020603050405020304" pitchFamily="18" charset="0"/>
                <a:ea typeface="Times New Roman" panose="02020603050405020304" pitchFamily="18" charset="0"/>
              </a:rPr>
              <a:t> </a:t>
            </a:r>
            <a:r>
              <a:rPr lang="en-US" sz="1600" u="sng" dirty="0">
                <a:latin typeface="Times New Roman" panose="02020603050405020304" pitchFamily="18" charset="0"/>
                <a:ea typeface="Times New Roman" panose="02020603050405020304" pitchFamily="18" charset="0"/>
              </a:rPr>
              <a:t>harmonic disturbance impact </a:t>
            </a:r>
            <a:endParaRPr lang="ru-RU" sz="1600" u="sng" dirty="0">
              <a:latin typeface="Times New Roman" panose="02020603050405020304" pitchFamily="18" charset="0"/>
              <a:ea typeface="Times New Roman" panose="02020603050405020304" pitchFamily="18" charset="0"/>
            </a:endParaRPr>
          </a:p>
        </p:txBody>
      </p:sp>
      <p:sp>
        <p:nvSpPr>
          <p:cNvPr id="6" name="Прямоугольник 5"/>
          <p:cNvSpPr/>
          <p:nvPr/>
        </p:nvSpPr>
        <p:spPr>
          <a:xfrm>
            <a:off x="155676" y="5486640"/>
            <a:ext cx="11762004" cy="830997"/>
          </a:xfrm>
          <a:prstGeom prst="rect">
            <a:avLst/>
          </a:prstGeom>
        </p:spPr>
        <p:txBody>
          <a:bodyPr wrap="square">
            <a:spAutoFit/>
          </a:bodyPr>
          <a:lstStyle/>
          <a:p>
            <a:pPr algn="just"/>
            <a:r>
              <a:rPr lang="en-US" sz="1600" b="1" u="sng" dirty="0">
                <a:latin typeface="Times New Roman" panose="02020603050405020304" pitchFamily="18" charset="0"/>
                <a:ea typeface="Calibri" panose="020F0502020204030204" pitchFamily="34" charset="0"/>
              </a:rPr>
              <a:t>Conclusion</a:t>
            </a:r>
            <a:r>
              <a:rPr lang="en-US" sz="1600" dirty="0">
                <a:latin typeface="Times New Roman" panose="02020603050405020304" pitchFamily="18" charset="0"/>
                <a:ea typeface="Calibri" panose="020F0502020204030204" pitchFamily="34" charset="0"/>
              </a:rPr>
              <a:t>: the suggested structure of servo drive allows us to significantly increase dynamic stiffness and controlled damping of control object oscillations. This kind of drive can be related</a:t>
            </a:r>
            <a:r>
              <a:rPr lang="ru-RU" sz="1600" dirty="0">
                <a:latin typeface="Times New Roman" panose="02020603050405020304" pitchFamily="18" charset="0"/>
                <a:ea typeface="Calibri" panose="020F0502020204030204" pitchFamily="34" charset="0"/>
              </a:rPr>
              <a:t> </a:t>
            </a:r>
            <a:r>
              <a:rPr lang="en-US" sz="1600" dirty="0">
                <a:latin typeface="Times New Roman" panose="02020603050405020304" pitchFamily="18" charset="0"/>
                <a:ea typeface="Calibri" panose="020F0502020204030204" pitchFamily="34" charset="0"/>
              </a:rPr>
              <a:t>to the class of high precision servo drives and it can be recommended for constructing technological robots.</a:t>
            </a:r>
            <a:endParaRPr lang="ru-RU" sz="1600" dirty="0">
              <a:latin typeface="Times New Roman" panose="02020603050405020304" pitchFamily="18" charset="0"/>
              <a:ea typeface="Calibri" panose="020F0502020204030204" pitchFamily="34" charset="0"/>
            </a:endParaRPr>
          </a:p>
        </p:txBody>
      </p:sp>
      <p:pic>
        <p:nvPicPr>
          <p:cNvPr id="7" name="Рисунок 6" descr="D:\Публикации и выступления\___Статья в DAAAM 2015 по импедансному управлению\Рисунки\Fig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0482" y="674880"/>
            <a:ext cx="4154069" cy="3564352"/>
          </a:xfrm>
          <a:prstGeom prst="rect">
            <a:avLst/>
          </a:prstGeom>
          <a:noFill/>
          <a:ln>
            <a:noFill/>
          </a:ln>
        </p:spPr>
      </p:pic>
      <p:pic>
        <p:nvPicPr>
          <p:cNvPr id="8" name="Рисунок 7" descr="D:\Публикации и выступления\___Статья в DAAAM 2015 по импедансному управлению\Рисунки\Fig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249" y="755147"/>
            <a:ext cx="4195669" cy="3530867"/>
          </a:xfrm>
          <a:prstGeom prst="rect">
            <a:avLst/>
          </a:prstGeom>
          <a:noFill/>
          <a:ln>
            <a:noFill/>
          </a:ln>
        </p:spPr>
      </p:pic>
    </p:spTree>
    <p:extLst>
      <p:ext uri="{BB962C8B-B14F-4D97-AF65-F5344CB8AC3E}">
        <p14:creationId xmlns:p14="http://schemas.microsoft.com/office/powerpoint/2010/main" val="3538885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478465" y="191129"/>
            <a:ext cx="11199628" cy="923330"/>
          </a:xfrm>
          <a:prstGeom prst="rect">
            <a:avLst/>
          </a:prstGeom>
          <a:no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The conditions of the computing experiment on comparison of the errors arising at robotic milling process implemented by manipulator, built on dual motor drives and manipulator, built on traditional drives with one motor</a:t>
            </a:r>
            <a:endParaRPr lang="de-DE" b="1" dirty="0">
              <a:solidFill>
                <a:srgbClr val="FF0000"/>
              </a:solidFill>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8139521" y="1570444"/>
            <a:ext cx="3283672" cy="388696"/>
          </a:xfrm>
          <a:prstGeom prst="rect">
            <a:avLst/>
          </a:prstGeom>
        </p:spPr>
        <p:txBody>
          <a:bodyPr wrap="square">
            <a:spAutoFit/>
          </a:bodyPr>
          <a:lstStyle/>
          <a:p>
            <a:pPr indent="449580" algn="just">
              <a:lnSpc>
                <a:spcPct val="107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Manipulator parameters</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Таблица 11"/>
          <p:cNvGraphicFramePr>
            <a:graphicFrameLocks noGrp="1"/>
          </p:cNvGraphicFramePr>
          <p:nvPr/>
        </p:nvGraphicFramePr>
        <p:xfrm>
          <a:off x="7154945" y="1849696"/>
          <a:ext cx="4920792" cy="2966720"/>
        </p:xfrm>
        <a:graphic>
          <a:graphicData uri="http://schemas.openxmlformats.org/drawingml/2006/table">
            <a:tbl>
              <a:tblPr firstRow="1" bandRow="1">
                <a:tableStyleId>{5C22544A-7EE6-4342-B048-85BDC9FD1C3A}</a:tableStyleId>
              </a:tblPr>
              <a:tblGrid>
                <a:gridCol w="4161641">
                  <a:extLst>
                    <a:ext uri="{9D8B030D-6E8A-4147-A177-3AD203B41FA5}">
                      <a16:colId xmlns:a16="http://schemas.microsoft.com/office/drawing/2014/main" val="20000"/>
                    </a:ext>
                  </a:extLst>
                </a:gridCol>
                <a:gridCol w="759151">
                  <a:extLst>
                    <a:ext uri="{9D8B030D-6E8A-4147-A177-3AD203B41FA5}">
                      <a16:colId xmlns:a16="http://schemas.microsoft.com/office/drawing/2014/main" val="20001"/>
                    </a:ext>
                  </a:extLst>
                </a:gridCol>
              </a:tblGrid>
              <a:tr h="370840">
                <a:tc>
                  <a:txBody>
                    <a:bodyPr/>
                    <a:lstStyle/>
                    <a:p>
                      <a:pPr algn="ctr"/>
                      <a:r>
                        <a:rPr lang="en-US" dirty="0"/>
                        <a:t>Parameter</a:t>
                      </a:r>
                      <a:endParaRPr lang="ru-RU" dirty="0"/>
                    </a:p>
                  </a:txBody>
                  <a:tcPr/>
                </a:tc>
                <a:tc>
                  <a:txBody>
                    <a:bodyPr/>
                    <a:lstStyle/>
                    <a:p>
                      <a:pPr algn="ctr"/>
                      <a:r>
                        <a:rPr lang="en-US" dirty="0"/>
                        <a:t>Value</a:t>
                      </a:r>
                      <a:endParaRPr lang="ru-RU" dirty="0"/>
                    </a:p>
                  </a:txBody>
                  <a:tcPr/>
                </a:tc>
                <a:extLst>
                  <a:ext uri="{0D108BD9-81ED-4DB2-BD59-A6C34878D82A}">
                    <a16:rowId xmlns:a16="http://schemas.microsoft.com/office/drawing/2014/main" val="10000"/>
                  </a:ext>
                </a:extLst>
              </a:tr>
              <a:tr h="370840">
                <a:tc>
                  <a:txBody>
                    <a:bodyPr/>
                    <a:lstStyle/>
                    <a:p>
                      <a:pPr algn="ctr"/>
                      <a:r>
                        <a:rPr lang="en-US"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Mass of the </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shoulder</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link</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m</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baseline="0" dirty="0">
                          <a:latin typeface="Times New Roman" panose="02020603050405020304" pitchFamily="18" charset="0"/>
                          <a:ea typeface="Calibri" panose="020F0502020204030204" pitchFamily="34" charset="0"/>
                          <a:cs typeface="Times New Roman" panose="02020603050405020304" pitchFamily="18" charset="0"/>
                        </a:rPr>
                        <a:t>, kg</a:t>
                      </a:r>
                      <a:endParaRPr lang="ru-RU" dirty="0"/>
                    </a:p>
                  </a:txBody>
                  <a:tcPr/>
                </a:tc>
                <a:tc>
                  <a:txBody>
                    <a:bodyPr/>
                    <a:lstStyle/>
                    <a:p>
                      <a:pPr algn="ctr"/>
                      <a:r>
                        <a:rPr lang="en-US"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38</a:t>
                      </a:r>
                      <a:endPar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Length of the </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shoulder</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link</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l</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baseline="0" dirty="0">
                          <a:latin typeface="Times New Roman" panose="02020603050405020304" pitchFamily="18" charset="0"/>
                          <a:ea typeface="Calibri" panose="020F0502020204030204" pitchFamily="34" charset="0"/>
                          <a:cs typeface="Times New Roman" panose="02020603050405020304" pitchFamily="18" charset="0"/>
                        </a:rPr>
                        <a:t>, m</a:t>
                      </a:r>
                      <a:endParaRPr lang="ru-RU" dirty="0"/>
                    </a:p>
                  </a:txBody>
                  <a:tcPr/>
                </a:tc>
                <a:tc>
                  <a:txBody>
                    <a:bodyPr/>
                    <a:lstStyle/>
                    <a:p>
                      <a:pPr algn="ct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0.68</a:t>
                      </a:r>
                    </a:p>
                  </a:txBody>
                  <a:tcPr/>
                </a:tc>
                <a:extLst>
                  <a:ext uri="{0D108BD9-81ED-4DB2-BD59-A6C34878D82A}">
                    <a16:rowId xmlns:a16="http://schemas.microsoft.com/office/drawing/2014/main" val="10002"/>
                  </a:ext>
                </a:extLst>
              </a:tr>
              <a:tr h="370840">
                <a:tc>
                  <a:txBody>
                    <a:bodyPr/>
                    <a:lstStyle/>
                    <a:p>
                      <a:pPr algn="ctr"/>
                      <a:r>
                        <a:rPr lang="en-US"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Mass of the </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elbow</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link</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with</a:t>
                      </a:r>
                      <a:r>
                        <a:rPr lang="en-US" baseline="0" dirty="0">
                          <a:latin typeface="Times New Roman" panose="02020603050405020304" pitchFamily="18" charset="0"/>
                          <a:ea typeface="Calibri" panose="020F0502020204030204" pitchFamily="34" charset="0"/>
                          <a:cs typeface="Times New Roman" panose="02020603050405020304" pitchFamily="18" charset="0"/>
                        </a:rPr>
                        <a:t> load</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m</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baseline="0" dirty="0">
                          <a:latin typeface="Times New Roman" panose="02020603050405020304" pitchFamily="18" charset="0"/>
                          <a:ea typeface="Calibri" panose="020F0502020204030204" pitchFamily="34" charset="0"/>
                          <a:cs typeface="Times New Roman" panose="02020603050405020304" pitchFamily="18" charset="0"/>
                        </a:rPr>
                        <a:t>, kg</a:t>
                      </a:r>
                      <a:endParaRPr lang="ru-RU" dirty="0"/>
                    </a:p>
                  </a:txBody>
                  <a:tcPr/>
                </a:tc>
                <a:tc>
                  <a:txBody>
                    <a:bodyPr/>
                    <a:lstStyle/>
                    <a:p>
                      <a:pPr algn="ctr"/>
                      <a:r>
                        <a:rPr lang="en-US"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3</a:t>
                      </a: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5</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Length of the </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elbow</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link</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l</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baseline="0" dirty="0">
                          <a:latin typeface="Times New Roman" panose="02020603050405020304" pitchFamily="18" charset="0"/>
                          <a:ea typeface="Calibri" panose="020F0502020204030204" pitchFamily="34" charset="0"/>
                          <a:cs typeface="Times New Roman" panose="02020603050405020304" pitchFamily="18" charset="0"/>
                        </a:rPr>
                        <a:t>, m</a:t>
                      </a:r>
                      <a:endParaRPr lang="ru-RU" dirty="0"/>
                    </a:p>
                  </a:txBody>
                  <a:tcPr/>
                </a:tc>
                <a:tc>
                  <a:txBody>
                    <a:bodyPr/>
                    <a:lstStyle/>
                    <a:p>
                      <a:pPr algn="ct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0.68</a:t>
                      </a:r>
                    </a:p>
                  </a:txBody>
                  <a:tcPr/>
                </a:tc>
                <a:extLst>
                  <a:ext uri="{0D108BD9-81ED-4DB2-BD59-A6C34878D82A}">
                    <a16:rowId xmlns:a16="http://schemas.microsoft.com/office/drawing/2014/main" val="10004"/>
                  </a:ext>
                </a:extLst>
              </a:tr>
              <a:tr h="370840">
                <a:tc>
                  <a:txBody>
                    <a:bodyPr/>
                    <a:lstStyle/>
                    <a:p>
                      <a:pPr algn="ctr"/>
                      <a:r>
                        <a:rPr lang="en-US" baseline="0" dirty="0">
                          <a:latin typeface="Times New Roman" panose="02020603050405020304" pitchFamily="18" charset="0"/>
                          <a:ea typeface="Calibri" panose="020F0502020204030204" pitchFamily="34" charset="0"/>
                          <a:cs typeface="Times New Roman" panose="02020603050405020304" pitchFamily="18" charset="0"/>
                        </a:rPr>
                        <a:t>l</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en-US" baseline="0" dirty="0">
                          <a:latin typeface="Times New Roman" panose="02020603050405020304" pitchFamily="18" charset="0"/>
                          <a:ea typeface="Calibri" panose="020F0502020204030204" pitchFamily="34" charset="0"/>
                          <a:cs typeface="Times New Roman" panose="02020603050405020304" pitchFamily="18" charset="0"/>
                        </a:rPr>
                        <a:t>, m</a:t>
                      </a:r>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0.68</a:t>
                      </a:r>
                    </a:p>
                  </a:txBody>
                  <a:tcPr/>
                </a:tc>
                <a:extLst>
                  <a:ext uri="{0D108BD9-81ED-4DB2-BD59-A6C34878D82A}">
                    <a16:rowId xmlns:a16="http://schemas.microsoft.com/office/drawing/2014/main" val="100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err="1">
                          <a:latin typeface="Times New Roman" panose="02020603050405020304" pitchFamily="18" charset="0"/>
                          <a:ea typeface="Calibri" panose="020F0502020204030204" pitchFamily="34" charset="0"/>
                          <a:cs typeface="Times New Roman" panose="02020603050405020304" pitchFamily="18" charset="0"/>
                        </a:rPr>
                        <a:t>l</a:t>
                      </a:r>
                      <a:r>
                        <a:rPr lang="en-US" baseline="-25000" dirty="0" err="1">
                          <a:latin typeface="Times New Roman" panose="02020603050405020304" pitchFamily="18" charset="0"/>
                          <a:ea typeface="Calibri" panose="020F0502020204030204" pitchFamily="34" charset="0"/>
                          <a:cs typeface="Times New Roman" panose="02020603050405020304" pitchFamily="18" charset="0"/>
                        </a:rPr>
                        <a:t>t</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baseline="0" dirty="0">
                          <a:latin typeface="Times New Roman" panose="02020603050405020304" pitchFamily="18" charset="0"/>
                          <a:ea typeface="Calibri" panose="020F0502020204030204" pitchFamily="34" charset="0"/>
                          <a:cs typeface="Times New Roman" panose="02020603050405020304" pitchFamily="18" charset="0"/>
                        </a:rPr>
                        <a:t>, m</a:t>
                      </a:r>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0.1</a:t>
                      </a:r>
                    </a:p>
                  </a:txBody>
                  <a:tcPr/>
                </a:tc>
                <a:extLst>
                  <a:ext uri="{0D108BD9-81ED-4DB2-BD59-A6C34878D82A}">
                    <a16:rowId xmlns:a16="http://schemas.microsoft.com/office/drawing/2014/main" val="10006"/>
                  </a:ext>
                </a:extLst>
              </a:tr>
              <a:tr h="370840">
                <a:tc>
                  <a:txBody>
                    <a:bodyPr/>
                    <a:lstStyle/>
                    <a:p>
                      <a:pPr algn="ctr"/>
                      <a:r>
                        <a:rPr lang="en-US" baseline="0" dirty="0" err="1">
                          <a:latin typeface="Times New Roman" panose="02020603050405020304" pitchFamily="18" charset="0"/>
                          <a:ea typeface="Calibri" panose="020F0502020204030204" pitchFamily="34" charset="0"/>
                          <a:cs typeface="Times New Roman" panose="02020603050405020304" pitchFamily="18" charset="0"/>
                        </a:rPr>
                        <a:t>l</a:t>
                      </a:r>
                      <a:r>
                        <a:rPr lang="en-US" baseline="-25000" dirty="0" err="1">
                          <a:latin typeface="Times New Roman" panose="02020603050405020304" pitchFamily="18" charset="0"/>
                          <a:ea typeface="Calibri" panose="020F0502020204030204" pitchFamily="34" charset="0"/>
                          <a:cs typeface="Times New Roman" panose="02020603050405020304" pitchFamily="18" charset="0"/>
                        </a:rPr>
                        <a:t>t</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baseline="0" dirty="0">
                          <a:latin typeface="Times New Roman" panose="02020603050405020304" pitchFamily="18" charset="0"/>
                          <a:ea typeface="Calibri" panose="020F0502020204030204" pitchFamily="34" charset="0"/>
                          <a:cs typeface="Times New Roman" panose="02020603050405020304" pitchFamily="18" charset="0"/>
                        </a:rPr>
                        <a:t>, m</a:t>
                      </a:r>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0.2</a:t>
                      </a:r>
                    </a:p>
                  </a:txBody>
                  <a:tcPr/>
                </a:tc>
                <a:extLst>
                  <a:ext uri="{0D108BD9-81ED-4DB2-BD59-A6C34878D82A}">
                    <a16:rowId xmlns:a16="http://schemas.microsoft.com/office/drawing/2014/main" val="10007"/>
                  </a:ext>
                </a:extLst>
              </a:tr>
            </a:tbl>
          </a:graphicData>
        </a:graphic>
      </p:graphicFrame>
      <p:sp>
        <p:nvSpPr>
          <p:cNvPr id="14" name="Textfeld 4"/>
          <p:cNvSpPr txBox="1"/>
          <p:nvPr/>
        </p:nvSpPr>
        <p:spPr>
          <a:xfrm>
            <a:off x="140879" y="997082"/>
            <a:ext cx="11537214" cy="369332"/>
          </a:xfrm>
          <a:prstGeom prst="rect">
            <a:avLst/>
          </a:prstGeom>
          <a:noFill/>
        </p:spPr>
        <p:txBody>
          <a:bodyPr wrap="square" rtlCol="0">
            <a:spAutoFit/>
          </a:bodyPr>
          <a:lstStyle/>
          <a:p>
            <a:pPr algn="ctr"/>
            <a:r>
              <a:rPr lang="ru" u="sng" dirty="0">
                <a:latin typeface="Times New Roman" panose="02020603050405020304" pitchFamily="18" charset="0"/>
                <a:cs typeface="Times New Roman" panose="02020603050405020304" pitchFamily="18" charset="0"/>
              </a:rPr>
              <a:t>1. </a:t>
            </a:r>
            <a:r>
              <a:rPr lang="en-US" u="sng" dirty="0">
                <a:latin typeface="Times New Roman" panose="02020603050405020304" pitchFamily="18" charset="0"/>
                <a:cs typeface="Times New Roman" panose="02020603050405020304" pitchFamily="18" charset="0"/>
              </a:rPr>
              <a:t>Dynamic model of the manipulator</a:t>
            </a:r>
            <a:r>
              <a:rPr lang="ru" u="sng"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designed to perform cylindrical up-milling of the lateral surface of the workpiece</a:t>
            </a:r>
            <a:endParaRPr lang="de-DE" u="sng" dirty="0">
              <a:latin typeface="Times New Roman" panose="02020603050405020304" pitchFamily="18" charset="0"/>
              <a:cs typeface="Times New Roman" panose="02020603050405020304" pitchFamily="18" charset="0"/>
            </a:endParaRPr>
          </a:p>
        </p:txBody>
      </p:sp>
      <p:sp>
        <p:nvSpPr>
          <p:cNvPr id="19" name="Прямоугольник 18"/>
          <p:cNvSpPr/>
          <p:nvPr/>
        </p:nvSpPr>
        <p:spPr>
          <a:xfrm>
            <a:off x="686440" y="5661164"/>
            <a:ext cx="10991653" cy="981423"/>
          </a:xfrm>
          <a:prstGeom prst="rect">
            <a:avLst/>
          </a:prstGeom>
        </p:spPr>
        <p:txBody>
          <a:bodyPr wrap="square">
            <a:spAutoFit/>
          </a:bodyPr>
          <a:lstStyle/>
          <a:p>
            <a:pPr indent="449580" algn="just">
              <a:lnSpc>
                <a:spcPct val="107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There is an admission that the links of manipulator mechanism are absolutely rigid</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The milling process occurs when the configuration of the manipulator, characterized by the angle between the "shoulder" and "elbow" links, is approximately equal to 45°.</a:t>
            </a:r>
            <a:endParaRPr lang="ru-RU"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880" y="1662776"/>
            <a:ext cx="7014066" cy="3702025"/>
          </a:xfrm>
          <a:prstGeom prst="rect">
            <a:avLst/>
          </a:prstGeom>
        </p:spPr>
      </p:pic>
    </p:spTree>
    <p:extLst>
      <p:ext uri="{BB962C8B-B14F-4D97-AF65-F5344CB8AC3E}">
        <p14:creationId xmlns:p14="http://schemas.microsoft.com/office/powerpoint/2010/main" val="2424893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Таблица 4"/>
          <p:cNvGraphicFramePr>
            <a:graphicFrameLocks noGrp="1"/>
          </p:cNvGraphicFramePr>
          <p:nvPr/>
        </p:nvGraphicFramePr>
        <p:xfrm>
          <a:off x="67265" y="383165"/>
          <a:ext cx="12027325" cy="3775900"/>
        </p:xfrm>
        <a:graphic>
          <a:graphicData uri="http://schemas.openxmlformats.org/drawingml/2006/table">
            <a:tbl>
              <a:tblPr firstRow="1" bandRow="1">
                <a:tableStyleId>{5C22544A-7EE6-4342-B048-85BDC9FD1C3A}</a:tableStyleId>
              </a:tblPr>
              <a:tblGrid>
                <a:gridCol w="4005113">
                  <a:extLst>
                    <a:ext uri="{9D8B030D-6E8A-4147-A177-3AD203B41FA5}">
                      <a16:colId xmlns:a16="http://schemas.microsoft.com/office/drawing/2014/main" val="20000"/>
                    </a:ext>
                  </a:extLst>
                </a:gridCol>
                <a:gridCol w="2733774">
                  <a:extLst>
                    <a:ext uri="{9D8B030D-6E8A-4147-A177-3AD203B41FA5}">
                      <a16:colId xmlns:a16="http://schemas.microsoft.com/office/drawing/2014/main" val="20001"/>
                    </a:ext>
                  </a:extLst>
                </a:gridCol>
                <a:gridCol w="1277332">
                  <a:extLst>
                    <a:ext uri="{9D8B030D-6E8A-4147-A177-3AD203B41FA5}">
                      <a16:colId xmlns:a16="http://schemas.microsoft.com/office/drawing/2014/main" val="20002"/>
                    </a:ext>
                  </a:extLst>
                </a:gridCol>
                <a:gridCol w="2747913">
                  <a:extLst>
                    <a:ext uri="{9D8B030D-6E8A-4147-A177-3AD203B41FA5}">
                      <a16:colId xmlns:a16="http://schemas.microsoft.com/office/drawing/2014/main" val="20003"/>
                    </a:ext>
                  </a:extLst>
                </a:gridCol>
                <a:gridCol w="1263193">
                  <a:extLst>
                    <a:ext uri="{9D8B030D-6E8A-4147-A177-3AD203B41FA5}">
                      <a16:colId xmlns:a16="http://schemas.microsoft.com/office/drawing/2014/main" val="20004"/>
                    </a:ext>
                  </a:extLst>
                </a:gridCol>
              </a:tblGrid>
              <a:tr h="111435">
                <a:tc rowSpan="2">
                  <a:txBody>
                    <a:bodyPr/>
                    <a:lstStyle/>
                    <a:p>
                      <a:pPr marL="0" algn="ctr" defTabSz="914400" rtl="0" eaLnBrk="1" latinLnBrk="0" hangingPunct="1"/>
                      <a:r>
                        <a:rPr lang="en-US" sz="1400" b="1" kern="1200" dirty="0">
                          <a:solidFill>
                            <a:schemeClr val="lt1"/>
                          </a:solidFill>
                          <a:latin typeface="Times New Roman" panose="02020603050405020304" pitchFamily="18" charset="0"/>
                          <a:ea typeface="+mn-ea"/>
                          <a:cs typeface="Times New Roman" panose="02020603050405020304" pitchFamily="18" charset="0"/>
                        </a:rPr>
                        <a:t>Parameters of </a:t>
                      </a:r>
                      <a:r>
                        <a:rPr lang="en-US" sz="1400" b="1" u="sng" kern="1200" dirty="0">
                          <a:solidFill>
                            <a:schemeClr val="lt1"/>
                          </a:solidFill>
                          <a:latin typeface="Times New Roman" panose="02020603050405020304" pitchFamily="18" charset="0"/>
                          <a:ea typeface="+mn-ea"/>
                          <a:cs typeface="Times New Roman" panose="02020603050405020304" pitchFamily="18" charset="0"/>
                        </a:rPr>
                        <a:t>dual motor </a:t>
                      </a:r>
                      <a:r>
                        <a:rPr lang="en-US" sz="1400" b="1" kern="1200" dirty="0">
                          <a:solidFill>
                            <a:schemeClr val="lt1"/>
                          </a:solidFill>
                          <a:latin typeface="Times New Roman" panose="02020603050405020304" pitchFamily="18" charset="0"/>
                          <a:ea typeface="+mn-ea"/>
                          <a:cs typeface="Times New Roman" panose="02020603050405020304" pitchFamily="18" charset="0"/>
                        </a:rPr>
                        <a:t>drive</a:t>
                      </a:r>
                      <a:endParaRPr lang="ru-RU" sz="1400" b="1" kern="1200" dirty="0">
                        <a:solidFill>
                          <a:schemeClr val="lt1"/>
                        </a:solidFill>
                        <a:latin typeface="Times New Roman" panose="02020603050405020304" pitchFamily="18" charset="0"/>
                        <a:ea typeface="+mn-ea"/>
                        <a:cs typeface="Times New Roman" panose="02020603050405020304" pitchFamily="18" charset="0"/>
                      </a:endParaRPr>
                    </a:p>
                  </a:txBody>
                  <a:tcPr marL="31066" marR="31066" marT="15534" marB="15534" anchor="ctr"/>
                </a:tc>
                <a:tc gridSpan="2">
                  <a:txBody>
                    <a:bodyPr/>
                    <a:lstStyle/>
                    <a:p>
                      <a:pPr algn="ctr"/>
                      <a:r>
                        <a:rPr lang="en-US" sz="1400" u="none" dirty="0">
                          <a:latin typeface="Times New Roman" panose="02020603050405020304" pitchFamily="18" charset="0"/>
                          <a:cs typeface="Times New Roman" panose="02020603050405020304" pitchFamily="18" charset="0"/>
                        </a:rPr>
                        <a:t>The</a:t>
                      </a:r>
                      <a:r>
                        <a:rPr lang="en-US" sz="1400" u="none" baseline="0" dirty="0">
                          <a:latin typeface="Times New Roman" panose="02020603050405020304" pitchFamily="18" charset="0"/>
                          <a:cs typeface="Times New Roman" panose="02020603050405020304" pitchFamily="18" charset="0"/>
                        </a:rPr>
                        <a:t> d</a:t>
                      </a:r>
                      <a:r>
                        <a:rPr lang="en-US" sz="1400" u="none" dirty="0">
                          <a:latin typeface="Times New Roman" panose="02020603050405020304" pitchFamily="18" charset="0"/>
                          <a:cs typeface="Times New Roman" panose="02020603050405020304" pitchFamily="18" charset="0"/>
                        </a:rPr>
                        <a:t>rive of the </a:t>
                      </a:r>
                      <a:r>
                        <a:rPr lang="ru-RU" sz="1400" u="none" dirty="0">
                          <a:latin typeface="Times New Roman" panose="02020603050405020304" pitchFamily="18" charset="0"/>
                          <a:ea typeface="Calibri" panose="020F0502020204030204" pitchFamily="34" charset="0"/>
                          <a:cs typeface="Times New Roman" panose="02020603050405020304" pitchFamily="18" charset="0"/>
                        </a:rPr>
                        <a:t>«</a:t>
                      </a:r>
                      <a:r>
                        <a:rPr lang="en-US" sz="1400" u="none" dirty="0">
                          <a:latin typeface="Times New Roman" panose="02020603050405020304" pitchFamily="18" charset="0"/>
                          <a:ea typeface="Calibri" panose="020F0502020204030204" pitchFamily="34" charset="0"/>
                          <a:cs typeface="Times New Roman" panose="02020603050405020304" pitchFamily="18" charset="0"/>
                        </a:rPr>
                        <a:t>shoulder</a:t>
                      </a:r>
                      <a:r>
                        <a:rPr lang="ru-RU" sz="1400" u="none" dirty="0">
                          <a:latin typeface="Times New Roman" panose="02020603050405020304" pitchFamily="18" charset="0"/>
                          <a:ea typeface="Calibri" panose="020F0502020204030204" pitchFamily="34" charset="0"/>
                          <a:cs typeface="Times New Roman" panose="02020603050405020304" pitchFamily="18" charset="0"/>
                        </a:rPr>
                        <a:t>»</a:t>
                      </a:r>
                      <a:r>
                        <a:rPr lang="en-US" sz="1400" u="none" dirty="0">
                          <a:latin typeface="Times New Roman" panose="02020603050405020304" pitchFamily="18" charset="0"/>
                          <a:ea typeface="Calibri" panose="020F0502020204030204" pitchFamily="34" charset="0"/>
                          <a:cs typeface="Times New Roman" panose="02020603050405020304" pitchFamily="18" charset="0"/>
                        </a:rPr>
                        <a:t> and column links</a:t>
                      </a:r>
                      <a:endParaRPr lang="ru-RU" sz="1400" u="none" dirty="0">
                        <a:latin typeface="Times New Roman" panose="02020603050405020304" pitchFamily="18" charset="0"/>
                        <a:cs typeface="Times New Roman" panose="02020603050405020304" pitchFamily="18" charset="0"/>
                      </a:endParaRPr>
                    </a:p>
                  </a:txBody>
                  <a:tcPr marL="31066" marR="31066" marT="15534" marB="15534" anchor="ctr"/>
                </a:tc>
                <a:tc hMerge="1">
                  <a:txBody>
                    <a:bodyPr/>
                    <a:lstStyle/>
                    <a:p>
                      <a:endParaRPr lang="ru-RU"/>
                    </a:p>
                  </a:txBody>
                  <a:tcPr/>
                </a:tc>
                <a:tc gridSpan="2">
                  <a:txBody>
                    <a:bodyPr/>
                    <a:lstStyle/>
                    <a:p>
                      <a:pPr algn="ctr"/>
                      <a:r>
                        <a:rPr lang="en-US" sz="1400" u="none" dirty="0">
                          <a:latin typeface="Times New Roman" panose="02020603050405020304" pitchFamily="18" charset="0"/>
                          <a:cs typeface="Times New Roman" panose="02020603050405020304" pitchFamily="18" charset="0"/>
                        </a:rPr>
                        <a:t>The</a:t>
                      </a:r>
                      <a:r>
                        <a:rPr lang="en-US" sz="1400" u="none" baseline="0" dirty="0">
                          <a:latin typeface="Times New Roman" panose="02020603050405020304" pitchFamily="18" charset="0"/>
                          <a:cs typeface="Times New Roman" panose="02020603050405020304" pitchFamily="18" charset="0"/>
                        </a:rPr>
                        <a:t> d</a:t>
                      </a:r>
                      <a:r>
                        <a:rPr lang="en-US" sz="1400" u="none" dirty="0">
                          <a:latin typeface="Times New Roman" panose="02020603050405020304" pitchFamily="18" charset="0"/>
                          <a:cs typeface="Times New Roman" panose="02020603050405020304" pitchFamily="18" charset="0"/>
                        </a:rPr>
                        <a:t>rive of the </a:t>
                      </a:r>
                      <a:r>
                        <a:rPr lang="ru-RU" sz="1400" u="none" dirty="0">
                          <a:latin typeface="Times New Roman" panose="02020603050405020304" pitchFamily="18" charset="0"/>
                          <a:ea typeface="Calibri" panose="020F0502020204030204" pitchFamily="34" charset="0"/>
                          <a:cs typeface="Times New Roman" panose="02020603050405020304" pitchFamily="18" charset="0"/>
                        </a:rPr>
                        <a:t>«</a:t>
                      </a:r>
                      <a:r>
                        <a:rPr lang="en-US" sz="1400" u="none" dirty="0">
                          <a:latin typeface="Times New Roman" panose="02020603050405020304" pitchFamily="18" charset="0"/>
                          <a:ea typeface="Calibri" panose="020F0502020204030204" pitchFamily="34" charset="0"/>
                          <a:cs typeface="Times New Roman" panose="02020603050405020304" pitchFamily="18" charset="0"/>
                        </a:rPr>
                        <a:t>elbow</a:t>
                      </a:r>
                      <a:r>
                        <a:rPr lang="ru-RU" sz="1400" u="none" dirty="0">
                          <a:latin typeface="Times New Roman" panose="02020603050405020304" pitchFamily="18" charset="0"/>
                          <a:ea typeface="Calibri" panose="020F0502020204030204" pitchFamily="34" charset="0"/>
                          <a:cs typeface="Times New Roman" panose="02020603050405020304" pitchFamily="18" charset="0"/>
                        </a:rPr>
                        <a:t>» </a:t>
                      </a:r>
                      <a:r>
                        <a:rPr lang="en-US" sz="1400" u="none" dirty="0">
                          <a:latin typeface="Times New Roman" panose="02020603050405020304" pitchFamily="18" charset="0"/>
                          <a:ea typeface="Calibri" panose="020F0502020204030204" pitchFamily="34" charset="0"/>
                          <a:cs typeface="Times New Roman" panose="02020603050405020304" pitchFamily="18" charset="0"/>
                        </a:rPr>
                        <a:t>link</a:t>
                      </a:r>
                      <a:endParaRPr lang="ru-RU" sz="1400" u="none" dirty="0">
                        <a:latin typeface="Times New Roman" panose="02020603050405020304" pitchFamily="18" charset="0"/>
                        <a:cs typeface="Times New Roman" panose="02020603050405020304" pitchFamily="18" charset="0"/>
                      </a:endParaRPr>
                    </a:p>
                  </a:txBody>
                  <a:tcPr marL="31066" marR="31066" marT="15534" marB="15534" anchor="ctr"/>
                </a:tc>
                <a:tc hMerge="1">
                  <a:txBody>
                    <a:bodyPr/>
                    <a:lstStyle/>
                    <a:p>
                      <a:endParaRPr lang="ru-RU"/>
                    </a:p>
                  </a:txBody>
                  <a:tcPr/>
                </a:tc>
                <a:extLst>
                  <a:ext uri="{0D108BD9-81ED-4DB2-BD59-A6C34878D82A}">
                    <a16:rowId xmlns:a16="http://schemas.microsoft.com/office/drawing/2014/main" val="10000"/>
                  </a:ext>
                </a:extLst>
              </a:tr>
              <a:tr h="0">
                <a:tc vMerge="1">
                  <a:txBody>
                    <a:bodyPr/>
                    <a:lstStyle/>
                    <a:p>
                      <a:endParaRPr lang="ru-RU"/>
                    </a:p>
                  </a:txBody>
                  <a:tcPr/>
                </a:tc>
                <a:tc>
                  <a:txBody>
                    <a:bodyPr/>
                    <a:lstStyle/>
                    <a:p>
                      <a:pPr algn="ctr"/>
                      <a:r>
                        <a:rPr lang="en-US" sz="1400" kern="1200" dirty="0">
                          <a:effectLst/>
                          <a:latin typeface="Times New Roman" panose="02020603050405020304" pitchFamily="18" charset="0"/>
                          <a:cs typeface="Times New Roman" panose="02020603050405020304" pitchFamily="18" charset="0"/>
                        </a:rPr>
                        <a:t>The</a:t>
                      </a:r>
                      <a:r>
                        <a:rPr lang="en-US" sz="1400" kern="1200" baseline="0" dirty="0">
                          <a:effectLst/>
                          <a:latin typeface="Times New Roman" panose="02020603050405020304" pitchFamily="18" charset="0"/>
                          <a:cs typeface="Times New Roman" panose="02020603050405020304" pitchFamily="18" charset="0"/>
                        </a:rPr>
                        <a:t> value of the parameter</a:t>
                      </a:r>
                      <a:endParaRPr lang="ru-RU" sz="1400" dirty="0">
                        <a:latin typeface="Times New Roman" panose="02020603050405020304" pitchFamily="18" charset="0"/>
                        <a:cs typeface="Times New Roman" panose="02020603050405020304" pitchFamily="18" charset="0"/>
                      </a:endParaRPr>
                    </a:p>
                  </a:txBody>
                  <a:tcPr marL="31066" marR="31066" marT="15534" marB="15534" anchor="ctr"/>
                </a:tc>
                <a:tc>
                  <a:txBody>
                    <a:bodyPr/>
                    <a:lstStyle/>
                    <a:p>
                      <a:pPr algn="ctr"/>
                      <a:r>
                        <a:rPr lang="en-US" sz="1400" kern="1200" dirty="0">
                          <a:effectLst/>
                          <a:latin typeface="Times New Roman" panose="02020603050405020304" pitchFamily="18" charset="0"/>
                          <a:cs typeface="Times New Roman" panose="02020603050405020304" pitchFamily="18" charset="0"/>
                        </a:rPr>
                        <a:t>Dimension</a:t>
                      </a:r>
                      <a:endParaRPr lang="ru-RU" sz="1400" dirty="0">
                        <a:latin typeface="Times New Roman" panose="02020603050405020304" pitchFamily="18" charset="0"/>
                        <a:cs typeface="Times New Roman" panose="02020603050405020304" pitchFamily="18" charset="0"/>
                      </a:endParaRPr>
                    </a:p>
                  </a:txBody>
                  <a:tcPr marL="31066" marR="31066" marT="15534" marB="15534" anchor="ctr"/>
                </a:tc>
                <a:tc>
                  <a:txBody>
                    <a:bodyPr/>
                    <a:lstStyle/>
                    <a:p>
                      <a:pPr algn="ctr"/>
                      <a:r>
                        <a:rPr lang="en-US" sz="1400" kern="1200" dirty="0">
                          <a:effectLst/>
                          <a:latin typeface="Times New Roman" panose="02020603050405020304" pitchFamily="18" charset="0"/>
                          <a:cs typeface="Times New Roman" panose="02020603050405020304" pitchFamily="18" charset="0"/>
                        </a:rPr>
                        <a:t>The</a:t>
                      </a:r>
                      <a:r>
                        <a:rPr lang="en-US" sz="1400" kern="1200" baseline="0" dirty="0">
                          <a:effectLst/>
                          <a:latin typeface="Times New Roman" panose="02020603050405020304" pitchFamily="18" charset="0"/>
                          <a:cs typeface="Times New Roman" panose="02020603050405020304" pitchFamily="18" charset="0"/>
                        </a:rPr>
                        <a:t> value of the parameter</a:t>
                      </a:r>
                      <a:endParaRPr lang="ru-RU" sz="1400" dirty="0">
                        <a:latin typeface="Times New Roman" panose="02020603050405020304" pitchFamily="18" charset="0"/>
                        <a:cs typeface="Times New Roman" panose="02020603050405020304" pitchFamily="18" charset="0"/>
                      </a:endParaRPr>
                    </a:p>
                  </a:txBody>
                  <a:tcPr marL="31066" marR="31066" marT="15534" marB="15534" anchor="ctr"/>
                </a:tc>
                <a:tc>
                  <a:txBody>
                    <a:bodyPr/>
                    <a:lstStyle/>
                    <a:p>
                      <a:pPr algn="ctr"/>
                      <a:r>
                        <a:rPr lang="en-US" sz="1400" kern="1200" dirty="0">
                          <a:effectLst/>
                          <a:latin typeface="Times New Roman" panose="02020603050405020304" pitchFamily="18" charset="0"/>
                          <a:cs typeface="Times New Roman" panose="02020603050405020304" pitchFamily="18" charset="0"/>
                        </a:rPr>
                        <a:t>Dimension</a:t>
                      </a:r>
                      <a:endParaRPr lang="ru-RU" sz="1400" dirty="0">
                        <a:latin typeface="Times New Roman" panose="02020603050405020304" pitchFamily="18" charset="0"/>
                        <a:cs typeface="Times New Roman" panose="02020603050405020304" pitchFamily="18" charset="0"/>
                      </a:endParaRPr>
                    </a:p>
                  </a:txBody>
                  <a:tcPr marL="31066" marR="31066" marT="15534" marB="15534" anchor="ctr"/>
                </a:tc>
                <a:extLst>
                  <a:ext uri="{0D108BD9-81ED-4DB2-BD59-A6C34878D82A}">
                    <a16:rowId xmlns:a16="http://schemas.microsoft.com/office/drawing/2014/main" val="10007"/>
                  </a:ext>
                </a:extLst>
              </a:tr>
              <a:tr h="283531">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Model of the motor of internal servodrive</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44.SM.203-34B5 </a:t>
                      </a:r>
                    </a:p>
                  </a:txBody>
                  <a:tcPr marL="23300" marR="23300" marT="0" marB="0" anchor="ctr"/>
                </a:tc>
                <a:tc>
                  <a:txBody>
                    <a:bodyPr/>
                    <a:lstStyle/>
                    <a:p>
                      <a:pPr algn="ctr"/>
                      <a:r>
                        <a:rPr lang="en-US" dirty="0"/>
                        <a:t>-</a:t>
                      </a:r>
                      <a:endParaRPr lang="ru-RU" dirty="0"/>
                    </a:p>
                  </a:txBody>
                  <a:tcPr marL="23300" marR="23300" marT="0" marB="0" anchor="ctr"/>
                </a:tc>
                <a:tc>
                  <a:txBody>
                    <a:bodyPr/>
                    <a:lstStyle/>
                    <a:p>
                      <a:pPr algn="ctr">
                        <a:lnSpc>
                          <a:spcPct val="107000"/>
                        </a:lnSpc>
                        <a:spcAft>
                          <a:spcPts val="0"/>
                        </a:spcAft>
                        <a:tabLst>
                          <a:tab pos="914400" algn="l"/>
                        </a:tabLs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.SM.203-34B5 </a:t>
                      </a:r>
                    </a:p>
                  </a:txBody>
                  <a:tcPr marL="23300" marR="23300" marT="0" marB="0" anchor="ctr"/>
                </a:tc>
                <a:tc>
                  <a:txBody>
                    <a:bodyPr/>
                    <a:lstStyle/>
                    <a:p>
                      <a:pPr algn="ctr"/>
                      <a:r>
                        <a:rPr lang="en-US" dirty="0"/>
                        <a:t>-</a:t>
                      </a:r>
                      <a:endParaRPr lang="ru-RU" dirty="0"/>
                    </a:p>
                  </a:txBody>
                  <a:tcPr marL="23300" marR="23300" marT="0" marB="0" anchor="ctr"/>
                </a:tc>
                <a:extLst>
                  <a:ext uri="{0D108BD9-81ED-4DB2-BD59-A6C34878D82A}">
                    <a16:rowId xmlns:a16="http://schemas.microsoft.com/office/drawing/2014/main" val="10010"/>
                  </a:ext>
                </a:extLst>
              </a:tr>
              <a:tr h="283531">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Rated power</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2,67</a:t>
                      </a:r>
                    </a:p>
                  </a:txBody>
                  <a:tcPr marL="23300" marR="23300" marT="0" marB="0" anchor="ctr"/>
                </a:tc>
                <a:tc>
                  <a:txBody>
                    <a:bodyPr/>
                    <a:lstStyle/>
                    <a:p>
                      <a:pPr algn="ct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kW</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1.44</a:t>
                      </a:r>
                    </a:p>
                  </a:txBody>
                  <a:tcPr marL="23300" marR="23300" marT="0" marB="0" anchor="ctr"/>
                </a:tc>
                <a:tc>
                  <a:txBody>
                    <a:bodyPr/>
                    <a:lstStyle/>
                    <a:p>
                      <a:pPr algn="ct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kW</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1"/>
                  </a:ext>
                </a:extLst>
              </a:tr>
              <a:tr h="266297">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Rated torque</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8.5</a:t>
                      </a:r>
                    </a:p>
                  </a:txBody>
                  <a:tcPr marL="23300" marR="23300" marT="0" marB="0" anchor="ctr"/>
                </a:tc>
                <a:tc>
                  <a:txBody>
                    <a:bodyPr/>
                    <a:lstStyle/>
                    <a:p>
                      <a:pPr algn="ct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Nm</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4.6</a:t>
                      </a:r>
                    </a:p>
                  </a:txBody>
                  <a:tcPr marL="23300" marR="23300" marT="0" marB="0" anchor="ctr"/>
                </a:tc>
                <a:tc>
                  <a:txBody>
                    <a:bodyPr/>
                    <a:lstStyle/>
                    <a:p>
                      <a:pPr algn="ct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Nm</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2"/>
                  </a:ext>
                </a:extLst>
              </a:tr>
              <a:tr h="283531">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Rated speed</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3000</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min</a:t>
                      </a:r>
                      <a:r>
                        <a:rPr lang="ru-RU" sz="1500" kern="1200" baseline="300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23300" marR="23300" marT="0" marB="0" anchor="ct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3000</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min</a:t>
                      </a:r>
                      <a:r>
                        <a:rPr lang="ru-RU" sz="1500" kern="1200" baseline="300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23300" marR="23300" marT="0" marB="0" anchor="ctr"/>
                </a:tc>
                <a:extLst>
                  <a:ext uri="{0D108BD9-81ED-4DB2-BD59-A6C34878D82A}">
                    <a16:rowId xmlns:a16="http://schemas.microsoft.com/office/drawing/2014/main" val="10003"/>
                  </a:ext>
                </a:extLst>
              </a:tr>
              <a:tr h="283531">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Model of the gear of internal servodrive</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HFUC-50-2A-GR </a:t>
                      </a:r>
                    </a:p>
                  </a:txBody>
                  <a:tcPr marL="23300" marR="23300" marT="0" marB="0" anchor="ctr"/>
                </a:tc>
                <a:tc>
                  <a:txBody>
                    <a:bodyPr/>
                    <a:lstStyle/>
                    <a:p>
                      <a:pPr algn="ctr"/>
                      <a:r>
                        <a:rPr lang="en-US" dirty="0"/>
                        <a:t>-</a:t>
                      </a:r>
                      <a:endParaRPr lang="ru-RU" dirty="0"/>
                    </a:p>
                  </a:txBody>
                  <a:tcPr marL="23300" marR="23300" marT="0" marB="0" anchor="ctr"/>
                </a:tc>
                <a:tc>
                  <a:txBody>
                    <a:bodyPr/>
                    <a:lstStyle/>
                    <a:p>
                      <a:pPr algn="ctr">
                        <a:lnSpc>
                          <a:spcPct val="107000"/>
                        </a:lnSpc>
                        <a:spcAft>
                          <a:spcPts val="0"/>
                        </a:spcAft>
                        <a:tabLst>
                          <a:tab pos="914400" algn="l"/>
                        </a:tabLst>
                      </a:pP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HFUC-40-2A-GR </a:t>
                      </a:r>
                    </a:p>
                  </a:txBody>
                  <a:tcPr marL="23300" marR="23300" marT="0" marB="0" anchor="ctr"/>
                </a:tc>
                <a:tc>
                  <a:txBody>
                    <a:bodyPr/>
                    <a:lstStyle/>
                    <a:p>
                      <a:pPr algn="ctr"/>
                      <a:r>
                        <a:rPr lang="en-US" dirty="0"/>
                        <a:t>-</a:t>
                      </a:r>
                      <a:endParaRPr lang="ru-RU" dirty="0"/>
                    </a:p>
                  </a:txBody>
                  <a:tcPr marL="23300" marR="23300" marT="0" marB="0" anchor="ctr"/>
                </a:tc>
                <a:extLst>
                  <a:ext uri="{0D108BD9-81ED-4DB2-BD59-A6C34878D82A}">
                    <a16:rowId xmlns:a16="http://schemas.microsoft.com/office/drawing/2014/main" val="10004"/>
                  </a:ext>
                </a:extLst>
              </a:tr>
              <a:tr h="283531">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mn-ea"/>
                          <a:cs typeface="Times New Roman" panose="02020603050405020304" pitchFamily="18" charset="0"/>
                        </a:rPr>
                        <a:t>Gear ratio</a:t>
                      </a:r>
                      <a:endParaRPr lang="ru-RU" sz="1500" kern="1200" dirty="0">
                        <a:solidFill>
                          <a:schemeClr val="dk1"/>
                        </a:solidFill>
                        <a:effectLst/>
                        <a:latin typeface="Times New Roman" panose="02020603050405020304" pitchFamily="18" charset="0"/>
                        <a:ea typeface="+mn-ea"/>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120</a:t>
                      </a:r>
                    </a:p>
                  </a:txBody>
                  <a:tcPr marL="23300" marR="23300" marT="0" marB="0" anchor="ctr"/>
                </a:tc>
                <a:tc>
                  <a:txBody>
                    <a:bodyPr/>
                    <a:lstStyle/>
                    <a:p>
                      <a:pPr algn="ctr"/>
                      <a:r>
                        <a:rPr lang="en-US" dirty="0"/>
                        <a:t>-</a:t>
                      </a:r>
                      <a:endParaRPr lang="ru-RU" dirty="0"/>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120</a:t>
                      </a:r>
                    </a:p>
                  </a:txBody>
                  <a:tcPr marL="23300" marR="23300" marT="0" marB="0" anchor="ctr"/>
                </a:tc>
                <a:tc>
                  <a:txBody>
                    <a:bodyPr/>
                    <a:lstStyle/>
                    <a:p>
                      <a:pPr algn="ctr"/>
                      <a:r>
                        <a:rPr lang="en-US" dirty="0"/>
                        <a:t>-</a:t>
                      </a:r>
                      <a:endParaRPr lang="ru-RU" dirty="0"/>
                    </a:p>
                  </a:txBody>
                  <a:tcPr marL="23300" marR="23300" marT="0" marB="0" anchor="ctr"/>
                </a:tc>
                <a:extLst>
                  <a:ext uri="{0D108BD9-81ED-4DB2-BD59-A6C34878D82A}">
                    <a16:rowId xmlns:a16="http://schemas.microsoft.com/office/drawing/2014/main" val="10005"/>
                  </a:ext>
                </a:extLst>
              </a:tr>
              <a:tr h="283531">
                <a:tc>
                  <a:txBody>
                    <a:bodyPr/>
                    <a:lstStyle/>
                    <a:p>
                      <a:pPr algn="ctr">
                        <a:lnSpc>
                          <a:spcPct val="107000"/>
                        </a:lnSpc>
                        <a:spcAft>
                          <a:spcPts val="0"/>
                        </a:spcAft>
                      </a:pPr>
                      <a:r>
                        <a:rPr lang="en-US" sz="1500" dirty="0">
                          <a:effectLst/>
                          <a:latin typeface="Times New Roman" panose="02020603050405020304" pitchFamily="18" charset="0"/>
                          <a:cs typeface="Times New Roman" panose="02020603050405020304" pitchFamily="18" charset="0"/>
                        </a:rPr>
                        <a:t>Stiffness coefficient</a:t>
                      </a:r>
                      <a:r>
                        <a:rPr lang="en-US" sz="1500" baseline="0" dirty="0">
                          <a:effectLst/>
                          <a:latin typeface="Times New Roman" panose="02020603050405020304" pitchFamily="18" charset="0"/>
                          <a:cs typeface="Times New Roman" panose="02020603050405020304" pitchFamily="18" charset="0"/>
                        </a:rPr>
                        <a:t> of gear</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400000 </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Nm</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rad</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130000 </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Nm</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rad</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6"/>
                  </a:ext>
                </a:extLst>
              </a:tr>
              <a:tr h="283531">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Natural frequency</a:t>
                      </a:r>
                      <a:r>
                        <a:rPr lang="ru-RU"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500" baseline="0" dirty="0">
                          <a:effectLst/>
                          <a:latin typeface="Times New Roman" panose="02020603050405020304" pitchFamily="18" charset="0"/>
                          <a:ea typeface="Calibri" panose="020F0502020204030204" pitchFamily="34" charset="0"/>
                          <a:cs typeface="Times New Roman" panose="02020603050405020304" pitchFamily="18" charset="0"/>
                        </a:rPr>
                        <a:t> mechanical subsystem</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43</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Rad/s</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69</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Rad/s</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11"/>
                  </a:ext>
                </a:extLst>
              </a:tr>
              <a:tr h="283531">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500" dirty="0">
                          <a:effectLst/>
                          <a:latin typeface="Times New Roman" panose="02020603050405020304" pitchFamily="18" charset="0"/>
                          <a:cs typeface="Times New Roman" panose="02020603050405020304" pitchFamily="18" charset="0"/>
                        </a:rPr>
                        <a:t>Backlash</a:t>
                      </a:r>
                      <a:endParaRPr lang="ru-RU"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arc min</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arc min</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8"/>
                  </a:ext>
                </a:extLst>
              </a:tr>
              <a:tr h="250833">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PWM frequency of the power</a:t>
                      </a:r>
                      <a:r>
                        <a:rPr lang="en-US" sz="1500"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converter</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16</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kHz</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16</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kHz</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9"/>
                  </a:ext>
                </a:extLst>
              </a:tr>
              <a:tr h="250833">
                <a:tc>
                  <a:txBody>
                    <a:bodyPr/>
                    <a:lstStyle/>
                    <a:p>
                      <a:pPr algn="ctr">
                        <a:lnSpc>
                          <a:spcPct val="107000"/>
                        </a:lnSpc>
                        <a:spcAft>
                          <a:spcPts val="0"/>
                        </a:spcAft>
                      </a:pP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Resolution of the resolver</a:t>
                      </a:r>
                      <a:r>
                        <a:rPr lang="ru-RU"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of the motor shaft</a:t>
                      </a:r>
                      <a:r>
                        <a:rPr lang="ru-RU"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a:t>
                      </a:r>
                    </a:p>
                  </a:txBody>
                  <a:tcPr marL="23300" marR="23300" marT="0" marB="0" anchor="ctr"/>
                </a:tc>
                <a:tc>
                  <a:txBody>
                    <a:bodyPr/>
                    <a:lstStyle/>
                    <a:p>
                      <a:pPr algn="ct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2047 </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discrete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rev</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23300" marR="23300" marT="0" marB="0" anchor="ctr"/>
                </a:tc>
                <a:tc>
                  <a:txBody>
                    <a:bodyPr/>
                    <a:lstStyle/>
                    <a:p>
                      <a:pPr algn="ct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2047 </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discrete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rev</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23300" marR="23300" marT="0" marB="0" anchor="ctr"/>
                </a:tc>
                <a:extLst>
                  <a:ext uri="{0D108BD9-81ED-4DB2-BD59-A6C34878D82A}">
                    <a16:rowId xmlns:a16="http://schemas.microsoft.com/office/drawing/2014/main" val="10012"/>
                  </a:ext>
                </a:extLst>
              </a:tr>
              <a:tr h="25083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dirty="0">
                          <a:latin typeface="Times New Roman" panose="02020603050405020304" pitchFamily="18" charset="0"/>
                          <a:ea typeface="Calibri" panose="020F0502020204030204" pitchFamily="34" charset="0"/>
                          <a:cs typeface="Times New Roman" panose="02020603050405020304" pitchFamily="18" charset="0"/>
                        </a:rPr>
                        <a:t>Resolution of the encoder </a:t>
                      </a:r>
                      <a:r>
                        <a:rPr lang="ru-RU" sz="1400" dirty="0">
                          <a:latin typeface="Times New Roman" panose="02020603050405020304" pitchFamily="18" charset="0"/>
                          <a:ea typeface="Calibri" panose="020F0502020204030204" pitchFamily="34" charset="0"/>
                          <a:cs typeface="Times New Roman" panose="02020603050405020304" pitchFamily="18" charset="0"/>
                        </a:rPr>
                        <a:t>(</a:t>
                      </a:r>
                      <a:r>
                        <a:rPr lang="en-US" sz="1400" dirty="0">
                          <a:latin typeface="Times New Roman" panose="02020603050405020304" pitchFamily="18" charset="0"/>
                          <a:ea typeface="Calibri" panose="020F0502020204030204" pitchFamily="34" charset="0"/>
                          <a:cs typeface="Times New Roman" panose="02020603050405020304" pitchFamily="18" charset="0"/>
                        </a:rPr>
                        <a:t>of the manipulator link</a:t>
                      </a:r>
                      <a:r>
                        <a:rPr lang="ru-RU" sz="1400" dirty="0">
                          <a:latin typeface="Times New Roman" panose="02020603050405020304" pitchFamily="18" charset="0"/>
                          <a:ea typeface="Calibri" panose="020F0502020204030204" pitchFamily="34" charset="0"/>
                          <a:cs typeface="Times New Roman" panose="02020603050405020304" pitchFamily="18" charset="0"/>
                        </a:rPr>
                        <a:t>)</a:t>
                      </a:r>
                      <a:endParaRPr lang="ru-RU" sz="14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250000 </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discrete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rev</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23300" marR="23300" marT="0" marB="0" anchor="ctr"/>
                </a:tc>
                <a:tc>
                  <a:txBody>
                    <a:bodyPr/>
                    <a:lstStyle/>
                    <a:p>
                      <a:pPr algn="ct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250000 </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discrete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rev</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23300" marR="23300" marT="0" marB="0" anchor="ctr"/>
                </a:tc>
                <a:extLst>
                  <a:ext uri="{0D108BD9-81ED-4DB2-BD59-A6C34878D82A}">
                    <a16:rowId xmlns:a16="http://schemas.microsoft.com/office/drawing/2014/main" val="10013"/>
                  </a:ext>
                </a:extLst>
              </a:tr>
            </a:tbl>
          </a:graphicData>
        </a:graphic>
      </p:graphicFrame>
      <p:sp>
        <p:nvSpPr>
          <p:cNvPr id="7" name="Textfeld 4"/>
          <p:cNvSpPr txBox="1"/>
          <p:nvPr/>
        </p:nvSpPr>
        <p:spPr>
          <a:xfrm>
            <a:off x="-9427" y="46971"/>
            <a:ext cx="11537214" cy="369332"/>
          </a:xfrm>
          <a:prstGeom prst="rect">
            <a:avLst/>
          </a:prstGeom>
          <a:noFill/>
        </p:spPr>
        <p:txBody>
          <a:bodyPr wrap="square" rtlCol="0">
            <a:spAutoFit/>
          </a:bodyPr>
          <a:lstStyle/>
          <a:p>
            <a:pPr algn="ctr"/>
            <a:r>
              <a:rPr lang="ru" u="sng" dirty="0">
                <a:latin typeface="Times New Roman" panose="02020603050405020304" pitchFamily="18" charset="0"/>
                <a:cs typeface="Times New Roman" panose="02020603050405020304" pitchFamily="18" charset="0"/>
              </a:rPr>
              <a:t>2. </a:t>
            </a:r>
            <a:r>
              <a:rPr lang="en-US" u="sng" dirty="0">
                <a:latin typeface="Times New Roman" panose="02020603050405020304" pitchFamily="18" charset="0"/>
                <a:cs typeface="Times New Roman" panose="02020603050405020304" pitchFamily="18" charset="0"/>
              </a:rPr>
              <a:t>Parameters of dual-motor drives (motors and gears) of the </a:t>
            </a:r>
            <a:r>
              <a:rPr lang="ru-RU" u="sng" dirty="0">
                <a:latin typeface="Times New Roman" panose="02020603050405020304" pitchFamily="18" charset="0"/>
                <a:cs typeface="Times New Roman" panose="02020603050405020304" pitchFamily="18" charset="0"/>
              </a:rPr>
              <a:t>«</a:t>
            </a:r>
            <a:r>
              <a:rPr lang="en-US" u="sng" dirty="0">
                <a:latin typeface="Times New Roman" panose="02020603050405020304" pitchFamily="18" charset="0"/>
                <a:cs typeface="Times New Roman" panose="02020603050405020304" pitchFamily="18" charset="0"/>
              </a:rPr>
              <a:t>shoulder</a:t>
            </a:r>
            <a:r>
              <a:rPr lang="ru-RU" u="sng" dirty="0">
                <a:latin typeface="Times New Roman" panose="02020603050405020304" pitchFamily="18" charset="0"/>
                <a:cs typeface="Times New Roman" panose="02020603050405020304" pitchFamily="18" charset="0"/>
              </a:rPr>
              <a:t>»</a:t>
            </a:r>
            <a:r>
              <a:rPr lang="en-US" u="sng" dirty="0">
                <a:latin typeface="Times New Roman" panose="02020603050405020304" pitchFamily="18" charset="0"/>
                <a:cs typeface="Times New Roman" panose="02020603050405020304" pitchFamily="18" charset="0"/>
              </a:rPr>
              <a:t>, the </a:t>
            </a:r>
            <a:r>
              <a:rPr lang="ru-RU" u="sng" dirty="0">
                <a:latin typeface="Times New Roman" panose="02020603050405020304" pitchFamily="18" charset="0"/>
                <a:cs typeface="Times New Roman" panose="02020603050405020304" pitchFamily="18" charset="0"/>
              </a:rPr>
              <a:t>«</a:t>
            </a:r>
            <a:r>
              <a:rPr lang="en-US" u="sng" dirty="0">
                <a:latin typeface="Times New Roman" panose="02020603050405020304" pitchFamily="18" charset="0"/>
                <a:cs typeface="Times New Roman" panose="02020603050405020304" pitchFamily="18" charset="0"/>
              </a:rPr>
              <a:t>elbow</a:t>
            </a:r>
            <a:r>
              <a:rPr lang="ru-RU" u="sng"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and the column links of robot.</a:t>
            </a:r>
          </a:p>
        </p:txBody>
      </p:sp>
      <p:pic>
        <p:nvPicPr>
          <p:cNvPr id="10" name="Рисунок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330" y="4155154"/>
            <a:ext cx="4948433" cy="2603627"/>
          </a:xfrm>
          <a:prstGeom prst="rect">
            <a:avLst/>
          </a:prstGeom>
        </p:spPr>
      </p:pic>
      <p:graphicFrame>
        <p:nvGraphicFramePr>
          <p:cNvPr id="4" name="Таблица 3"/>
          <p:cNvGraphicFramePr>
            <a:graphicFrameLocks noGrp="1"/>
          </p:cNvGraphicFramePr>
          <p:nvPr/>
        </p:nvGraphicFramePr>
        <p:xfrm>
          <a:off x="94906" y="4435189"/>
          <a:ext cx="6588698" cy="2307082"/>
        </p:xfrm>
        <a:graphic>
          <a:graphicData uri="http://schemas.openxmlformats.org/drawingml/2006/table">
            <a:tbl>
              <a:tblPr firstRow="1" bandRow="1">
                <a:tableStyleId>{5C22544A-7EE6-4342-B048-85BDC9FD1C3A}</a:tableStyleId>
              </a:tblPr>
              <a:tblGrid>
                <a:gridCol w="2274771">
                  <a:extLst>
                    <a:ext uri="{9D8B030D-6E8A-4147-A177-3AD203B41FA5}">
                      <a16:colId xmlns:a16="http://schemas.microsoft.com/office/drawing/2014/main" val="20000"/>
                    </a:ext>
                  </a:extLst>
                </a:gridCol>
                <a:gridCol w="2428566">
                  <a:extLst>
                    <a:ext uri="{9D8B030D-6E8A-4147-A177-3AD203B41FA5}">
                      <a16:colId xmlns:a16="http://schemas.microsoft.com/office/drawing/2014/main" val="20001"/>
                    </a:ext>
                  </a:extLst>
                </a:gridCol>
                <a:gridCol w="1885361">
                  <a:extLst>
                    <a:ext uri="{9D8B030D-6E8A-4147-A177-3AD203B41FA5}">
                      <a16:colId xmlns:a16="http://schemas.microsoft.com/office/drawing/2014/main" val="20002"/>
                    </a:ext>
                  </a:extLst>
                </a:gridCol>
              </a:tblGrid>
              <a:tr h="370840">
                <a:tc>
                  <a:txBody>
                    <a:bodyPr/>
                    <a:lstStyle/>
                    <a:p>
                      <a:endParaRPr lang="ru-RU" dirty="0"/>
                    </a:p>
                  </a:txBody>
                  <a:tcPr/>
                </a:tc>
                <a:tc>
                  <a:txBody>
                    <a:bodyPr/>
                    <a:lstStyle/>
                    <a:p>
                      <a:pPr algn="ctr"/>
                      <a:r>
                        <a:rPr lang="en-US" sz="1400" u="none" dirty="0">
                          <a:latin typeface="Times New Roman" panose="02020603050405020304" pitchFamily="18" charset="0"/>
                          <a:cs typeface="Times New Roman" panose="02020603050405020304" pitchFamily="18" charset="0"/>
                        </a:rPr>
                        <a:t>The</a:t>
                      </a:r>
                      <a:r>
                        <a:rPr lang="en-US" sz="1400" u="none" baseline="0" dirty="0">
                          <a:latin typeface="Times New Roman" panose="02020603050405020304" pitchFamily="18" charset="0"/>
                          <a:cs typeface="Times New Roman" panose="02020603050405020304" pitchFamily="18" charset="0"/>
                        </a:rPr>
                        <a:t> d</a:t>
                      </a:r>
                      <a:r>
                        <a:rPr lang="en-US" sz="1400" u="none" dirty="0">
                          <a:latin typeface="Times New Roman" panose="02020603050405020304" pitchFamily="18" charset="0"/>
                          <a:cs typeface="Times New Roman" panose="02020603050405020304" pitchFamily="18" charset="0"/>
                        </a:rPr>
                        <a:t>rive of the </a:t>
                      </a:r>
                      <a:r>
                        <a:rPr lang="ru-RU" sz="1400" u="none" dirty="0">
                          <a:latin typeface="Times New Roman" panose="02020603050405020304" pitchFamily="18" charset="0"/>
                          <a:ea typeface="Calibri" panose="020F0502020204030204" pitchFamily="34" charset="0"/>
                          <a:cs typeface="Times New Roman" panose="02020603050405020304" pitchFamily="18" charset="0"/>
                        </a:rPr>
                        <a:t>«</a:t>
                      </a:r>
                      <a:r>
                        <a:rPr lang="en-US" sz="1400" u="none" dirty="0">
                          <a:latin typeface="Times New Roman" panose="02020603050405020304" pitchFamily="18" charset="0"/>
                          <a:ea typeface="Calibri" panose="020F0502020204030204" pitchFamily="34" charset="0"/>
                          <a:cs typeface="Times New Roman" panose="02020603050405020304" pitchFamily="18" charset="0"/>
                        </a:rPr>
                        <a:t>shoulder</a:t>
                      </a:r>
                      <a:r>
                        <a:rPr lang="ru-RU" sz="1400" u="none" dirty="0">
                          <a:latin typeface="Times New Roman" panose="02020603050405020304" pitchFamily="18" charset="0"/>
                          <a:ea typeface="Calibri" panose="020F0502020204030204" pitchFamily="34" charset="0"/>
                          <a:cs typeface="Times New Roman" panose="02020603050405020304" pitchFamily="18" charset="0"/>
                        </a:rPr>
                        <a:t>» </a:t>
                      </a:r>
                      <a:r>
                        <a:rPr lang="en-US" sz="1400" u="none" dirty="0">
                          <a:latin typeface="Times New Roman" panose="02020603050405020304" pitchFamily="18" charset="0"/>
                          <a:ea typeface="Calibri" panose="020F0502020204030204" pitchFamily="34" charset="0"/>
                          <a:cs typeface="Times New Roman" panose="02020603050405020304" pitchFamily="18" charset="0"/>
                        </a:rPr>
                        <a:t>and column links</a:t>
                      </a:r>
                      <a:endParaRPr lang="ru-RU" sz="1400" u="none" dirty="0">
                        <a:latin typeface="Times New Roman" panose="02020603050405020304" pitchFamily="18" charset="0"/>
                        <a:cs typeface="Times New Roman" panose="02020603050405020304" pitchFamily="18" charset="0"/>
                      </a:endParaRPr>
                    </a:p>
                  </a:txBody>
                  <a:tcPr/>
                </a:tc>
                <a:tc>
                  <a:txBody>
                    <a:bodyPr/>
                    <a:lstStyle/>
                    <a:p>
                      <a:pPr algn="ctr"/>
                      <a:r>
                        <a:rPr lang="en-US" sz="1400" u="none" dirty="0">
                          <a:latin typeface="Times New Roman" panose="02020603050405020304" pitchFamily="18" charset="0"/>
                          <a:cs typeface="Times New Roman" panose="02020603050405020304" pitchFamily="18" charset="0"/>
                        </a:rPr>
                        <a:t>The</a:t>
                      </a:r>
                      <a:r>
                        <a:rPr lang="en-US" sz="1400" u="none" baseline="0" dirty="0">
                          <a:latin typeface="Times New Roman" panose="02020603050405020304" pitchFamily="18" charset="0"/>
                          <a:cs typeface="Times New Roman" panose="02020603050405020304" pitchFamily="18" charset="0"/>
                        </a:rPr>
                        <a:t> d</a:t>
                      </a:r>
                      <a:r>
                        <a:rPr lang="en-US" sz="1400" u="none" dirty="0">
                          <a:latin typeface="Times New Roman" panose="02020603050405020304" pitchFamily="18" charset="0"/>
                          <a:cs typeface="Times New Roman" panose="02020603050405020304" pitchFamily="18" charset="0"/>
                        </a:rPr>
                        <a:t>rive of the </a:t>
                      </a:r>
                      <a:r>
                        <a:rPr lang="ru-RU" sz="1400" u="none" dirty="0">
                          <a:latin typeface="Times New Roman" panose="02020603050405020304" pitchFamily="18" charset="0"/>
                          <a:ea typeface="Calibri" panose="020F0502020204030204" pitchFamily="34" charset="0"/>
                          <a:cs typeface="Times New Roman" panose="02020603050405020304" pitchFamily="18" charset="0"/>
                        </a:rPr>
                        <a:t>«</a:t>
                      </a:r>
                      <a:r>
                        <a:rPr lang="en-US" sz="1400" u="none" dirty="0">
                          <a:latin typeface="Times New Roman" panose="02020603050405020304" pitchFamily="18" charset="0"/>
                          <a:ea typeface="Calibri" panose="020F0502020204030204" pitchFamily="34" charset="0"/>
                          <a:cs typeface="Times New Roman" panose="02020603050405020304" pitchFamily="18" charset="0"/>
                        </a:rPr>
                        <a:t>elbow</a:t>
                      </a:r>
                      <a:r>
                        <a:rPr lang="ru-RU" sz="1400" u="none" dirty="0">
                          <a:latin typeface="Times New Roman" panose="02020603050405020304" pitchFamily="18" charset="0"/>
                          <a:ea typeface="Calibri" panose="020F0502020204030204" pitchFamily="34" charset="0"/>
                          <a:cs typeface="Times New Roman" panose="02020603050405020304" pitchFamily="18" charset="0"/>
                        </a:rPr>
                        <a:t>» </a:t>
                      </a:r>
                      <a:r>
                        <a:rPr lang="en-US" sz="1400" u="none" dirty="0">
                          <a:latin typeface="Times New Roman" panose="02020603050405020304" pitchFamily="18" charset="0"/>
                          <a:ea typeface="Calibri" panose="020F0502020204030204" pitchFamily="34" charset="0"/>
                          <a:cs typeface="Times New Roman" panose="02020603050405020304" pitchFamily="18" charset="0"/>
                        </a:rPr>
                        <a:t>link</a:t>
                      </a:r>
                      <a:endParaRPr lang="ru-RU" sz="1400"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Model of the motor of internal servodrive</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44.SM.203-34B5 </a:t>
                      </a:r>
                    </a:p>
                  </a:txBody>
                  <a:tcPr marL="23300" marR="23300" marT="0" marB="0" anchor="ctr"/>
                </a:tc>
                <a:tc>
                  <a:txBody>
                    <a:bodyPr/>
                    <a:lstStyle/>
                    <a:p>
                      <a:pPr algn="ctr">
                        <a:lnSpc>
                          <a:spcPct val="107000"/>
                        </a:lnSpc>
                        <a:spcAft>
                          <a:spcPts val="0"/>
                        </a:spcAft>
                        <a:tabLst>
                          <a:tab pos="914400" algn="l"/>
                        </a:tabLs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.SM.203-34B5 </a:t>
                      </a:r>
                    </a:p>
                  </a:txBody>
                  <a:tcPr marL="23300" marR="23300" marT="0" marB="0" anchor="ctr"/>
                </a:tc>
                <a:extLst>
                  <a:ext uri="{0D108BD9-81ED-4DB2-BD59-A6C34878D82A}">
                    <a16:rowId xmlns:a16="http://schemas.microsoft.com/office/drawing/2014/main" val="10001"/>
                  </a:ext>
                </a:extLst>
              </a:tr>
              <a:tr h="370840">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Model of the gear of internal servodrive</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HFUC-50-2A-GR </a:t>
                      </a:r>
                    </a:p>
                  </a:txBody>
                  <a:tcPr marL="23300" marR="23300" marT="0" marB="0" anchor="ctr"/>
                </a:tc>
                <a:tc>
                  <a:txBody>
                    <a:bodyPr/>
                    <a:lstStyle/>
                    <a:p>
                      <a:pPr algn="ctr">
                        <a:lnSpc>
                          <a:spcPct val="107000"/>
                        </a:lnSpc>
                        <a:spcAft>
                          <a:spcPts val="0"/>
                        </a:spcAft>
                        <a:tabLst>
                          <a:tab pos="914400" algn="l"/>
                        </a:tabLst>
                      </a:pP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HFUC-40-2A-GR </a:t>
                      </a:r>
                    </a:p>
                  </a:txBody>
                  <a:tcPr marL="23300" marR="23300" marT="0" marB="0" anchor="ctr"/>
                </a:tc>
                <a:extLst>
                  <a:ext uri="{0D108BD9-81ED-4DB2-BD59-A6C34878D82A}">
                    <a16:rowId xmlns:a16="http://schemas.microsoft.com/office/drawing/2014/main" val="10002"/>
                  </a:ext>
                </a:extLst>
              </a:tr>
              <a:tr h="370840">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Gear</a:t>
                      </a:r>
                      <a:r>
                        <a:rPr lang="en-US" sz="1500" kern="1200" baseline="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ratio</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120</a:t>
                      </a: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120</a:t>
                      </a:r>
                    </a:p>
                  </a:txBody>
                  <a:tcPr marL="23300" marR="23300" marT="0" marB="0" anchor="ctr"/>
                </a:tc>
                <a:extLst>
                  <a:ext uri="{0D108BD9-81ED-4DB2-BD59-A6C34878D82A}">
                    <a16:rowId xmlns:a16="http://schemas.microsoft.com/office/drawing/2014/main" val="10003"/>
                  </a:ext>
                </a:extLst>
              </a:tr>
              <a:tr h="370840">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The moment</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generated by the loaders, Nm</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11.6</a:t>
                      </a:r>
                    </a:p>
                  </a:txBody>
                  <a:tcPr marL="23300" marR="23300" marT="0" marB="0" anchor="ctr"/>
                </a:tc>
                <a:tc>
                  <a:txBody>
                    <a:bodyPr/>
                    <a:lstStyle/>
                    <a:p>
                      <a:pPr algn="ctr">
                        <a:lnSpc>
                          <a:spcPct val="107000"/>
                        </a:lnSpc>
                        <a:spcAft>
                          <a:spcPts val="0"/>
                        </a:spcAf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8</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4"/>
                  </a:ext>
                </a:extLst>
              </a:tr>
            </a:tbl>
          </a:graphicData>
        </a:graphic>
      </p:graphicFrame>
      <p:sp>
        <p:nvSpPr>
          <p:cNvPr id="11" name="Прямоугольник 10"/>
          <p:cNvSpPr/>
          <p:nvPr/>
        </p:nvSpPr>
        <p:spPr>
          <a:xfrm>
            <a:off x="1804166" y="4102779"/>
            <a:ext cx="1909497" cy="388696"/>
          </a:xfrm>
          <a:prstGeom prst="rect">
            <a:avLst/>
          </a:prstGeom>
        </p:spPr>
        <p:txBody>
          <a:bodyPr wrap="none">
            <a:spAutoFit/>
          </a:bodyPr>
          <a:lstStyle/>
          <a:p>
            <a:pPr algn="ctr">
              <a:lnSpc>
                <a:spcPct val="107000"/>
              </a:lnSpc>
              <a:spcAft>
                <a:spcPts val="0"/>
              </a:spcAft>
            </a:pPr>
            <a:r>
              <a:rPr lang="en-US"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Loader parameters</a:t>
            </a:r>
            <a:endParaRPr lang="ru-RU"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7184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5231876" y="1717006"/>
            <a:ext cx="6865855" cy="388696"/>
          </a:xfrm>
          <a:prstGeom prst="rect">
            <a:avLst/>
          </a:prstGeom>
        </p:spPr>
        <p:txBody>
          <a:bodyPr wrap="square">
            <a:spAutoFit/>
          </a:bodyPr>
          <a:lstStyle/>
          <a:p>
            <a:pPr indent="449580" algn="just">
              <a:lnSpc>
                <a:spcPct val="107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empirical formula </a:t>
            </a:r>
            <a:r>
              <a:rPr lang="en-US" dirty="0">
                <a:latin typeface="Times New Roman" panose="02020603050405020304" pitchFamily="18" charset="0"/>
                <a:ea typeface="Calibri" panose="020F0502020204030204" pitchFamily="34" charset="0"/>
                <a:cs typeface="Times New Roman" panose="02020603050405020304" pitchFamily="18" charset="0"/>
              </a:rPr>
              <a:t>for determining the peripheral</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cutting force</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3" name="Таблица 12"/>
          <p:cNvGraphicFramePr>
            <a:graphicFrameLocks noGrp="1"/>
          </p:cNvGraphicFramePr>
          <p:nvPr/>
        </p:nvGraphicFramePr>
        <p:xfrm>
          <a:off x="82338" y="1922319"/>
          <a:ext cx="5648267" cy="3022600"/>
        </p:xfrm>
        <a:graphic>
          <a:graphicData uri="http://schemas.openxmlformats.org/drawingml/2006/table">
            <a:tbl>
              <a:tblPr firstRow="1" bandRow="1">
                <a:tableStyleId>{5C22544A-7EE6-4342-B048-85BDC9FD1C3A}</a:tableStyleId>
              </a:tblPr>
              <a:tblGrid>
                <a:gridCol w="3405580">
                  <a:extLst>
                    <a:ext uri="{9D8B030D-6E8A-4147-A177-3AD203B41FA5}">
                      <a16:colId xmlns:a16="http://schemas.microsoft.com/office/drawing/2014/main" val="20000"/>
                    </a:ext>
                  </a:extLst>
                </a:gridCol>
                <a:gridCol w="1093509">
                  <a:extLst>
                    <a:ext uri="{9D8B030D-6E8A-4147-A177-3AD203B41FA5}">
                      <a16:colId xmlns:a16="http://schemas.microsoft.com/office/drawing/2014/main" val="20001"/>
                    </a:ext>
                  </a:extLst>
                </a:gridCol>
                <a:gridCol w="1149178">
                  <a:extLst>
                    <a:ext uri="{9D8B030D-6E8A-4147-A177-3AD203B41FA5}">
                      <a16:colId xmlns:a16="http://schemas.microsoft.com/office/drawing/2014/main" val="20002"/>
                    </a:ext>
                  </a:extLst>
                </a:gridCol>
              </a:tblGrid>
              <a:tr h="162742">
                <a:tc>
                  <a:txBody>
                    <a:bodyPr/>
                    <a:lstStyle/>
                    <a:p>
                      <a:pPr algn="ctr"/>
                      <a:r>
                        <a:rPr lang="en-US" sz="1400" b="1" kern="1200" dirty="0">
                          <a:solidFill>
                            <a:schemeClr val="lt1"/>
                          </a:solidFill>
                          <a:latin typeface="Times New Roman" panose="02020603050405020304" pitchFamily="18" charset="0"/>
                          <a:ea typeface="+mn-ea"/>
                          <a:cs typeface="Times New Roman" panose="02020603050405020304" pitchFamily="18" charset="0"/>
                        </a:rPr>
                        <a:t>Parameters</a:t>
                      </a: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designation</a:t>
                      </a: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Value</a:t>
                      </a:r>
                      <a:endParaRPr lang="ru-RU"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0">
                <a:tc>
                  <a:txBody>
                    <a:bodyPr/>
                    <a:lstStyle/>
                    <a:p>
                      <a:pPr algn="ct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Material of the part</a:t>
                      </a: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D</a:t>
                      </a:r>
                      <a:r>
                        <a:rPr lang="ru-RU"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16</a:t>
                      </a: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T</a:t>
                      </a:r>
                      <a:r>
                        <a:rPr lang="ru-RU"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 / 2024 </a:t>
                      </a: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(AlCu4Mg</a:t>
                      </a:r>
                      <a:r>
                        <a:rPr lang="ru-RU"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1</a:t>
                      </a: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a:t>
                      </a:r>
                      <a:endParaRPr lang="ru-RU"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1"/>
                  </a:ext>
                </a:extLst>
              </a:tr>
              <a:tr h="1847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Number of teeth of the milling cutter</a:t>
                      </a: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z</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5</a:t>
                      </a:r>
                    </a:p>
                  </a:txBody>
                  <a:tcPr/>
                </a:tc>
                <a:extLst>
                  <a:ext uri="{0D108BD9-81ED-4DB2-BD59-A6C34878D82A}">
                    <a16:rowId xmlns:a16="http://schemas.microsoft.com/office/drawing/2014/main" val="10002"/>
                  </a:ext>
                </a:extLst>
              </a:tr>
              <a:tr h="172169">
                <a:tc>
                  <a:txBody>
                    <a:bodyPr/>
                    <a:lstStyle/>
                    <a:p>
                      <a:pPr algn="ct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Diameter of the milling cutter</a:t>
                      </a:r>
                      <a:r>
                        <a:rPr lang="ru-RU"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a:t>
                      </a:r>
                      <a:r>
                        <a:rPr lang="en-US" sz="14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 mm</a:t>
                      </a: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D</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en-US"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6</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3"/>
                  </a:ext>
                </a:extLst>
              </a:tr>
              <a:tr h="169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ea typeface="Calibri" panose="020F0502020204030204" pitchFamily="34" charset="0"/>
                          <a:cs typeface="Times New Roman" panose="02020603050405020304" pitchFamily="18" charset="0"/>
                        </a:rPr>
                        <a:t>Length of the working part of the cutter</a:t>
                      </a:r>
                      <a:r>
                        <a:rPr lang="ru-RU"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anose="02020603050405020304" pitchFamily="18" charset="0"/>
                          <a:ea typeface="Calibri" panose="020F0502020204030204" pitchFamily="34" charset="0"/>
                          <a:cs typeface="Times New Roman" panose="02020603050405020304" pitchFamily="18" charset="0"/>
                        </a:rPr>
                        <a:t>mm</a:t>
                      </a: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en-US"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B</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12</a:t>
                      </a:r>
                    </a:p>
                  </a:txBody>
                  <a:tcPr/>
                </a:tc>
                <a:extLst>
                  <a:ext uri="{0D108BD9-81ED-4DB2-BD59-A6C34878D82A}">
                    <a16:rowId xmlns:a16="http://schemas.microsoft.com/office/drawing/2014/main" val="10004"/>
                  </a:ext>
                </a:extLst>
              </a:tr>
              <a:tr h="156458">
                <a:tc>
                  <a:txBody>
                    <a:bodyPr/>
                    <a:lstStyle/>
                    <a:p>
                      <a:pPr algn="ctr"/>
                      <a:r>
                        <a:rPr lang="en-US" sz="1400" dirty="0">
                          <a:latin typeface="Times New Roman" panose="02020603050405020304" pitchFamily="18" charset="0"/>
                          <a:cs typeface="Times New Roman" panose="02020603050405020304" pitchFamily="18" charset="0"/>
                        </a:rPr>
                        <a:t>A</a:t>
                      </a:r>
                      <a:r>
                        <a:rPr lang="en-US" sz="1400" baseline="0" dirty="0">
                          <a:latin typeface="Times New Roman" panose="02020603050405020304" pitchFamily="18" charset="0"/>
                          <a:cs typeface="Times New Roman" panose="02020603050405020304" pitchFamily="18" charset="0"/>
                        </a:rPr>
                        <a:t>ngle of the helical chip grooves</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ea typeface="Calibri" panose="020F0502020204030204" pitchFamily="34" charset="0"/>
                          <a:cs typeface="Times New Roman" panose="02020603050405020304" pitchFamily="18" charset="0"/>
                        </a:rPr>
                        <a:t>20°</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5"/>
                  </a:ext>
                </a:extLst>
              </a:tr>
              <a:tr h="1533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ea typeface="Calibri" panose="020F0502020204030204" pitchFamily="34" charset="0"/>
                          <a:cs typeface="Times New Roman" panose="02020603050405020304" pitchFamily="18" charset="0"/>
                        </a:rPr>
                        <a:t>Rotation frequency of the tool</a:t>
                      </a:r>
                      <a:r>
                        <a:rPr lang="ru-RU"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anose="02020603050405020304" pitchFamily="18" charset="0"/>
                          <a:ea typeface="Calibri" panose="020F0502020204030204" pitchFamily="34" charset="0"/>
                          <a:cs typeface="Times New Roman" panose="02020603050405020304" pitchFamily="18" charset="0"/>
                        </a:rPr>
                        <a:t>rpm</a:t>
                      </a:r>
                      <a:r>
                        <a:rPr lang="ru-RU" sz="1400" dirty="0">
                          <a:latin typeface="Times New Roman" panose="02020603050405020304" pitchFamily="18" charset="0"/>
                          <a:ea typeface="Calibri" panose="020F0502020204030204" pitchFamily="34" charset="0"/>
                          <a:cs typeface="Times New Roman" panose="02020603050405020304" pitchFamily="18" charset="0"/>
                        </a:rPr>
                        <a:t> </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n</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ea typeface="Calibri" panose="020F0502020204030204" pitchFamily="34" charset="0"/>
                          <a:cs typeface="Times New Roman" panose="02020603050405020304" pitchFamily="18" charset="0"/>
                        </a:rPr>
                        <a:t>10000</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6"/>
                  </a:ext>
                </a:extLst>
              </a:tr>
              <a:tr h="0">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Cutting width</a:t>
                      </a:r>
                      <a:r>
                        <a:rPr lang="ru-RU" sz="1400" dirty="0">
                          <a:latin typeface="Times New Roman" panose="02020603050405020304" pitchFamily="18" charset="0"/>
                          <a:ea typeface="Calibri" panose="020F0502020204030204" pitchFamily="34" charset="0"/>
                          <a:cs typeface="Times New Roman" panose="02020603050405020304" pitchFamily="18" charset="0"/>
                        </a:rPr>
                        <a:t>,</a:t>
                      </a:r>
                      <a:r>
                        <a:rPr lang="ru-RU" sz="1400" baseline="0" dirty="0">
                          <a:latin typeface="Times New Roman" panose="02020603050405020304" pitchFamily="18" charset="0"/>
                          <a:ea typeface="Calibri" panose="020F0502020204030204" pitchFamily="34" charset="0"/>
                          <a:cs typeface="Times New Roman" panose="02020603050405020304" pitchFamily="18" charset="0"/>
                        </a:rPr>
                        <a:t> </a:t>
                      </a:r>
                      <a:r>
                        <a:rPr lang="en-US" sz="1400" baseline="0" dirty="0">
                          <a:latin typeface="Times New Roman" panose="02020603050405020304" pitchFamily="18" charset="0"/>
                          <a:ea typeface="Calibri" panose="020F0502020204030204" pitchFamily="34" charset="0"/>
                          <a:cs typeface="Times New Roman" panose="02020603050405020304" pitchFamily="18" charset="0"/>
                        </a:rPr>
                        <a:t>mm</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ea typeface="Calibri" panose="020F0502020204030204" pitchFamily="34" charset="0"/>
                          <a:cs typeface="Times New Roman" panose="02020603050405020304" pitchFamily="18" charset="0"/>
                        </a:rPr>
                        <a:t>12</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7"/>
                  </a:ext>
                </a:extLst>
              </a:tr>
              <a:tr h="370840">
                <a:tc>
                  <a:txBody>
                    <a:bodyPr/>
                    <a:lstStyle/>
                    <a:p>
                      <a:pPr algn="ctr"/>
                      <a:r>
                        <a:rPr lang="en-US" sz="1400" dirty="0">
                          <a:latin typeface="Times New Roman" panose="02020603050405020304" pitchFamily="18" charset="0"/>
                          <a:ea typeface="Calibri" panose="020F0502020204030204" pitchFamily="34" charset="0"/>
                          <a:cs typeface="Times New Roman" panose="02020603050405020304" pitchFamily="18" charset="0"/>
                        </a:rPr>
                        <a:t>Trajectory length</a:t>
                      </a:r>
                      <a:r>
                        <a:rPr lang="ru-RU"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anose="02020603050405020304" pitchFamily="18" charset="0"/>
                          <a:ea typeface="Calibri" panose="020F0502020204030204" pitchFamily="34" charset="0"/>
                          <a:cs typeface="Times New Roman" panose="02020603050405020304" pitchFamily="18" charset="0"/>
                        </a:rPr>
                        <a:t>mm</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ea typeface="Calibri" panose="020F0502020204030204" pitchFamily="34" charset="0"/>
                          <a:cs typeface="Times New Roman" panose="02020603050405020304" pitchFamily="18" charset="0"/>
                        </a:rPr>
                        <a:t>200 </a:t>
                      </a:r>
                      <a:endParaRPr lang="ru-RU" sz="14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bl>
          </a:graphicData>
        </a:graphic>
      </p:graphicFrame>
      <p:sp>
        <p:nvSpPr>
          <p:cNvPr id="14" name="Textfeld 4"/>
          <p:cNvSpPr txBox="1"/>
          <p:nvPr/>
        </p:nvSpPr>
        <p:spPr>
          <a:xfrm>
            <a:off x="70406" y="1563615"/>
            <a:ext cx="2564614" cy="369332"/>
          </a:xfrm>
          <a:prstGeom prst="rect">
            <a:avLst/>
          </a:prstGeom>
          <a:noFill/>
        </p:spPr>
        <p:txBody>
          <a:bodyPr wrap="square" rtlCol="0">
            <a:spAutoFit/>
          </a:bodyPr>
          <a:lstStyle/>
          <a:p>
            <a:pPr algn="ctr"/>
            <a:r>
              <a:rPr lang="ru-RU" u="sng" dirty="0">
                <a:latin typeface="Times New Roman" panose="02020603050405020304" pitchFamily="18" charset="0"/>
                <a:cs typeface="Times New Roman" panose="02020603050405020304" pitchFamily="18" charset="0"/>
              </a:rPr>
              <a:t>4</a:t>
            </a:r>
            <a:r>
              <a:rPr lang="ru" u="sng"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Cutting parameters</a:t>
            </a:r>
            <a:endParaRPr lang="de-DE" u="sng" dirty="0">
              <a:latin typeface="Times New Roman" panose="02020603050405020304" pitchFamily="18" charset="0"/>
              <a:cs typeface="Times New Roman" panose="02020603050405020304" pitchFamily="18" charset="0"/>
            </a:endParaRPr>
          </a:p>
        </p:txBody>
      </p:sp>
      <p:graphicFrame>
        <p:nvGraphicFramePr>
          <p:cNvPr id="15" name="Таблица 14"/>
          <p:cNvGraphicFramePr>
            <a:graphicFrameLocks noGrp="1"/>
          </p:cNvGraphicFramePr>
          <p:nvPr/>
        </p:nvGraphicFramePr>
        <p:xfrm>
          <a:off x="82337" y="397455"/>
          <a:ext cx="12027325" cy="1099453"/>
        </p:xfrm>
        <a:graphic>
          <a:graphicData uri="http://schemas.openxmlformats.org/drawingml/2006/table">
            <a:tbl>
              <a:tblPr firstRow="1" bandRow="1">
                <a:tableStyleId>{5C22544A-7EE6-4342-B048-85BDC9FD1C3A}</a:tableStyleId>
              </a:tblPr>
              <a:tblGrid>
                <a:gridCol w="4005113">
                  <a:extLst>
                    <a:ext uri="{9D8B030D-6E8A-4147-A177-3AD203B41FA5}">
                      <a16:colId xmlns:a16="http://schemas.microsoft.com/office/drawing/2014/main" val="20000"/>
                    </a:ext>
                  </a:extLst>
                </a:gridCol>
                <a:gridCol w="2733774">
                  <a:extLst>
                    <a:ext uri="{9D8B030D-6E8A-4147-A177-3AD203B41FA5}">
                      <a16:colId xmlns:a16="http://schemas.microsoft.com/office/drawing/2014/main" val="20001"/>
                    </a:ext>
                  </a:extLst>
                </a:gridCol>
                <a:gridCol w="1253765">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gridCol w="1291473">
                  <a:extLst>
                    <a:ext uri="{9D8B030D-6E8A-4147-A177-3AD203B41FA5}">
                      <a16:colId xmlns:a16="http://schemas.microsoft.com/office/drawing/2014/main" val="20004"/>
                    </a:ext>
                  </a:extLst>
                </a:gridCol>
              </a:tblGrid>
              <a:tr h="394331">
                <a:tc rowSpan="2">
                  <a:txBody>
                    <a:bodyPr/>
                    <a:lstStyle/>
                    <a:p>
                      <a:pPr marL="0" algn="ctr" defTabSz="914400" rtl="0" eaLnBrk="1" latinLnBrk="0" hangingPunct="1"/>
                      <a:r>
                        <a:rPr lang="en-US" sz="1400" b="1" kern="1200" dirty="0">
                          <a:solidFill>
                            <a:schemeClr val="lt1"/>
                          </a:solidFill>
                          <a:latin typeface="Times New Roman" panose="02020603050405020304" pitchFamily="18" charset="0"/>
                          <a:ea typeface="+mn-ea"/>
                          <a:cs typeface="Times New Roman" panose="02020603050405020304" pitchFamily="18" charset="0"/>
                        </a:rPr>
                        <a:t>Parameters of drive </a:t>
                      </a:r>
                      <a:r>
                        <a:rPr lang="en-US" sz="1400" b="1" u="sng" kern="1200" dirty="0">
                          <a:solidFill>
                            <a:schemeClr val="lt1"/>
                          </a:solidFill>
                          <a:latin typeface="Times New Roman" panose="02020603050405020304" pitchFamily="18" charset="0"/>
                          <a:ea typeface="+mn-ea"/>
                          <a:cs typeface="Times New Roman" panose="02020603050405020304" pitchFamily="18" charset="0"/>
                        </a:rPr>
                        <a:t>with one motor</a:t>
                      </a:r>
                      <a:endParaRPr lang="ru-RU" sz="1400" b="1" u="sng" kern="1200" dirty="0">
                        <a:solidFill>
                          <a:schemeClr val="lt1"/>
                        </a:solidFill>
                        <a:latin typeface="Times New Roman" panose="02020603050405020304" pitchFamily="18" charset="0"/>
                        <a:ea typeface="+mn-ea"/>
                        <a:cs typeface="Times New Roman" panose="02020603050405020304" pitchFamily="18" charset="0"/>
                      </a:endParaRPr>
                    </a:p>
                  </a:txBody>
                  <a:tcPr marL="31066" marR="31066" marT="15534" marB="15534" anchor="ctr"/>
                </a:tc>
                <a:tc gridSpan="2">
                  <a:txBody>
                    <a:bodyPr/>
                    <a:lstStyle/>
                    <a:p>
                      <a:pPr algn="ctr"/>
                      <a:r>
                        <a:rPr lang="en-US" sz="1400" u="none" dirty="0">
                          <a:latin typeface="Times New Roman" panose="02020603050405020304" pitchFamily="18" charset="0"/>
                          <a:cs typeface="Times New Roman" panose="02020603050405020304" pitchFamily="18" charset="0"/>
                        </a:rPr>
                        <a:t>The</a:t>
                      </a:r>
                      <a:r>
                        <a:rPr lang="en-US" sz="1400" u="none" baseline="0" dirty="0">
                          <a:latin typeface="Times New Roman" panose="02020603050405020304" pitchFamily="18" charset="0"/>
                          <a:cs typeface="Times New Roman" panose="02020603050405020304" pitchFamily="18" charset="0"/>
                        </a:rPr>
                        <a:t> d</a:t>
                      </a:r>
                      <a:r>
                        <a:rPr lang="en-US" sz="1400" u="none" dirty="0">
                          <a:latin typeface="Times New Roman" panose="02020603050405020304" pitchFamily="18" charset="0"/>
                          <a:cs typeface="Times New Roman" panose="02020603050405020304" pitchFamily="18" charset="0"/>
                        </a:rPr>
                        <a:t>rive of the </a:t>
                      </a:r>
                      <a:r>
                        <a:rPr lang="ru-RU" sz="1400" u="none" dirty="0">
                          <a:latin typeface="Times New Roman" panose="02020603050405020304" pitchFamily="18" charset="0"/>
                          <a:ea typeface="Calibri" panose="020F0502020204030204" pitchFamily="34" charset="0"/>
                          <a:cs typeface="Times New Roman" panose="02020603050405020304" pitchFamily="18" charset="0"/>
                        </a:rPr>
                        <a:t>«</a:t>
                      </a:r>
                      <a:r>
                        <a:rPr lang="en-US" sz="1400" u="none" dirty="0">
                          <a:latin typeface="Times New Roman" panose="02020603050405020304" pitchFamily="18" charset="0"/>
                          <a:ea typeface="Calibri" panose="020F0502020204030204" pitchFamily="34" charset="0"/>
                          <a:cs typeface="Times New Roman" panose="02020603050405020304" pitchFamily="18" charset="0"/>
                        </a:rPr>
                        <a:t>shoulder</a:t>
                      </a:r>
                      <a:r>
                        <a:rPr lang="ru-RU" sz="1400" u="none" dirty="0">
                          <a:latin typeface="Times New Roman" panose="02020603050405020304" pitchFamily="18" charset="0"/>
                          <a:ea typeface="Calibri" panose="020F0502020204030204" pitchFamily="34" charset="0"/>
                          <a:cs typeface="Times New Roman" panose="02020603050405020304" pitchFamily="18" charset="0"/>
                        </a:rPr>
                        <a:t>» </a:t>
                      </a:r>
                      <a:r>
                        <a:rPr lang="en-US" sz="1400" u="none" dirty="0">
                          <a:latin typeface="Times New Roman" panose="02020603050405020304" pitchFamily="18" charset="0"/>
                          <a:ea typeface="Calibri" panose="020F0502020204030204" pitchFamily="34" charset="0"/>
                          <a:cs typeface="Times New Roman" panose="02020603050405020304" pitchFamily="18" charset="0"/>
                        </a:rPr>
                        <a:t>and column links</a:t>
                      </a:r>
                      <a:endParaRPr lang="ru-RU" sz="1400" u="none" dirty="0">
                        <a:latin typeface="Times New Roman" panose="02020603050405020304" pitchFamily="18" charset="0"/>
                        <a:cs typeface="Times New Roman" panose="02020603050405020304" pitchFamily="18" charset="0"/>
                      </a:endParaRPr>
                    </a:p>
                  </a:txBody>
                  <a:tcPr marL="31066" marR="31066" marT="15534" marB="15534" anchor="ctr"/>
                </a:tc>
                <a:tc hMerge="1">
                  <a:txBody>
                    <a:bodyPr/>
                    <a:lstStyle/>
                    <a:p>
                      <a:pPr algn="ctr"/>
                      <a:endParaRPr lang="ru-RU" sz="1500" dirty="0"/>
                    </a:p>
                  </a:txBody>
                  <a:tcPr marL="31066" marR="31066" marT="15534" marB="15534" anchor="ctr"/>
                </a:tc>
                <a:tc gridSpan="2">
                  <a:txBody>
                    <a:bodyPr/>
                    <a:lstStyle/>
                    <a:p>
                      <a:pPr algn="ctr"/>
                      <a:r>
                        <a:rPr lang="en-US" sz="1400" u="none" dirty="0">
                          <a:latin typeface="Times New Roman" panose="02020603050405020304" pitchFamily="18" charset="0"/>
                          <a:cs typeface="Times New Roman" panose="02020603050405020304" pitchFamily="18" charset="0"/>
                        </a:rPr>
                        <a:t>The</a:t>
                      </a:r>
                      <a:r>
                        <a:rPr lang="en-US" sz="1400" u="none" baseline="0" dirty="0">
                          <a:latin typeface="Times New Roman" panose="02020603050405020304" pitchFamily="18" charset="0"/>
                          <a:cs typeface="Times New Roman" panose="02020603050405020304" pitchFamily="18" charset="0"/>
                        </a:rPr>
                        <a:t> d</a:t>
                      </a:r>
                      <a:r>
                        <a:rPr lang="en-US" sz="1400" u="none" dirty="0">
                          <a:latin typeface="Times New Roman" panose="02020603050405020304" pitchFamily="18" charset="0"/>
                          <a:cs typeface="Times New Roman" panose="02020603050405020304" pitchFamily="18" charset="0"/>
                        </a:rPr>
                        <a:t>rive of the </a:t>
                      </a:r>
                      <a:r>
                        <a:rPr lang="ru-RU" sz="1400" u="none" dirty="0">
                          <a:latin typeface="Times New Roman" panose="02020603050405020304" pitchFamily="18" charset="0"/>
                          <a:ea typeface="Calibri" panose="020F0502020204030204" pitchFamily="34" charset="0"/>
                          <a:cs typeface="Times New Roman" panose="02020603050405020304" pitchFamily="18" charset="0"/>
                        </a:rPr>
                        <a:t>«</a:t>
                      </a:r>
                      <a:r>
                        <a:rPr lang="en-US" sz="1400" u="none" dirty="0">
                          <a:latin typeface="Times New Roman" panose="02020603050405020304" pitchFamily="18" charset="0"/>
                          <a:ea typeface="Calibri" panose="020F0502020204030204" pitchFamily="34" charset="0"/>
                          <a:cs typeface="Times New Roman" panose="02020603050405020304" pitchFamily="18" charset="0"/>
                        </a:rPr>
                        <a:t>elbow</a:t>
                      </a:r>
                      <a:r>
                        <a:rPr lang="ru-RU" sz="1400" u="none" dirty="0">
                          <a:latin typeface="Times New Roman" panose="02020603050405020304" pitchFamily="18" charset="0"/>
                          <a:ea typeface="Calibri" panose="020F0502020204030204" pitchFamily="34" charset="0"/>
                          <a:cs typeface="Times New Roman" panose="02020603050405020304" pitchFamily="18" charset="0"/>
                        </a:rPr>
                        <a:t>» </a:t>
                      </a:r>
                      <a:r>
                        <a:rPr lang="en-US" sz="1400" u="none" dirty="0">
                          <a:latin typeface="Times New Roman" panose="02020603050405020304" pitchFamily="18" charset="0"/>
                          <a:ea typeface="Calibri" panose="020F0502020204030204" pitchFamily="34" charset="0"/>
                          <a:cs typeface="Times New Roman" panose="02020603050405020304" pitchFamily="18" charset="0"/>
                        </a:rPr>
                        <a:t>link</a:t>
                      </a:r>
                      <a:endParaRPr lang="ru-RU" sz="1400" u="none" dirty="0">
                        <a:latin typeface="Times New Roman" panose="02020603050405020304" pitchFamily="18" charset="0"/>
                        <a:cs typeface="Times New Roman" panose="02020603050405020304" pitchFamily="18" charset="0"/>
                      </a:endParaRPr>
                    </a:p>
                  </a:txBody>
                  <a:tcPr marL="31066" marR="31066" marT="15534" marB="15534" anchor="ctr"/>
                </a:tc>
                <a:tc hMerge="1">
                  <a:txBody>
                    <a:bodyPr/>
                    <a:lstStyle/>
                    <a:p>
                      <a:pPr algn="ctr"/>
                      <a:endParaRPr lang="ru-RU" sz="1500" dirty="0"/>
                    </a:p>
                  </a:txBody>
                  <a:tcPr marL="31066" marR="31066" marT="15534" marB="15534" anchor="ctr"/>
                </a:tc>
                <a:extLst>
                  <a:ext uri="{0D108BD9-81ED-4DB2-BD59-A6C34878D82A}">
                    <a16:rowId xmlns:a16="http://schemas.microsoft.com/office/drawing/2014/main" val="10000"/>
                  </a:ext>
                </a:extLst>
              </a:tr>
              <a:tr h="209148">
                <a:tc vMerge="1">
                  <a:txBody>
                    <a:bodyPr/>
                    <a:lstStyle/>
                    <a:p>
                      <a:endParaRPr lang="ru-RU"/>
                    </a:p>
                  </a:txBody>
                  <a:tcPr/>
                </a:tc>
                <a:tc>
                  <a:txBody>
                    <a:bodyPr/>
                    <a:lstStyle/>
                    <a:p>
                      <a:pPr algn="ctr"/>
                      <a:r>
                        <a:rPr lang="en-US" sz="1400" kern="1200" dirty="0">
                          <a:effectLst/>
                          <a:latin typeface="Times New Roman" panose="02020603050405020304" pitchFamily="18" charset="0"/>
                          <a:cs typeface="Times New Roman" panose="02020603050405020304" pitchFamily="18" charset="0"/>
                        </a:rPr>
                        <a:t>The</a:t>
                      </a:r>
                      <a:r>
                        <a:rPr lang="en-US" sz="1400" kern="1200" baseline="0" dirty="0">
                          <a:effectLst/>
                          <a:latin typeface="Times New Roman" panose="02020603050405020304" pitchFamily="18" charset="0"/>
                          <a:cs typeface="Times New Roman" panose="02020603050405020304" pitchFamily="18" charset="0"/>
                        </a:rPr>
                        <a:t> value of the parameter</a:t>
                      </a:r>
                      <a:endParaRPr lang="ru-RU" sz="1400" dirty="0">
                        <a:latin typeface="Times New Roman" panose="02020603050405020304" pitchFamily="18" charset="0"/>
                        <a:cs typeface="Times New Roman" panose="02020603050405020304" pitchFamily="18" charset="0"/>
                      </a:endParaRPr>
                    </a:p>
                  </a:txBody>
                  <a:tcPr marL="31066" marR="31066" marT="15534" marB="15534" anchor="ctr"/>
                </a:tc>
                <a:tc>
                  <a:txBody>
                    <a:bodyPr/>
                    <a:lstStyle/>
                    <a:p>
                      <a:pPr algn="ctr"/>
                      <a:r>
                        <a:rPr lang="en-US" sz="1400" kern="1200" dirty="0">
                          <a:effectLst/>
                          <a:latin typeface="Times New Roman" panose="02020603050405020304" pitchFamily="18" charset="0"/>
                          <a:cs typeface="Times New Roman" panose="02020603050405020304" pitchFamily="18" charset="0"/>
                        </a:rPr>
                        <a:t>Dimension</a:t>
                      </a:r>
                      <a:endParaRPr lang="ru-RU" sz="1400" dirty="0">
                        <a:latin typeface="Times New Roman" panose="02020603050405020304" pitchFamily="18" charset="0"/>
                        <a:cs typeface="Times New Roman" panose="02020603050405020304" pitchFamily="18" charset="0"/>
                      </a:endParaRPr>
                    </a:p>
                  </a:txBody>
                  <a:tcPr marL="31066" marR="31066" marT="15534" marB="15534" anchor="ctr"/>
                </a:tc>
                <a:tc>
                  <a:txBody>
                    <a:bodyPr/>
                    <a:lstStyle/>
                    <a:p>
                      <a:pPr algn="ctr"/>
                      <a:r>
                        <a:rPr lang="en-US" sz="1400" kern="1200" dirty="0">
                          <a:effectLst/>
                          <a:latin typeface="Times New Roman" panose="02020603050405020304" pitchFamily="18" charset="0"/>
                          <a:cs typeface="Times New Roman" panose="02020603050405020304" pitchFamily="18" charset="0"/>
                        </a:rPr>
                        <a:t>The</a:t>
                      </a:r>
                      <a:r>
                        <a:rPr lang="en-US" sz="1400" kern="1200" baseline="0" dirty="0">
                          <a:effectLst/>
                          <a:latin typeface="Times New Roman" panose="02020603050405020304" pitchFamily="18" charset="0"/>
                          <a:cs typeface="Times New Roman" panose="02020603050405020304" pitchFamily="18" charset="0"/>
                        </a:rPr>
                        <a:t> value of the parameter</a:t>
                      </a:r>
                      <a:endParaRPr lang="ru-RU" sz="1400" dirty="0">
                        <a:latin typeface="Times New Roman" panose="02020603050405020304" pitchFamily="18" charset="0"/>
                        <a:cs typeface="Times New Roman" panose="02020603050405020304" pitchFamily="18" charset="0"/>
                      </a:endParaRPr>
                    </a:p>
                  </a:txBody>
                  <a:tcPr marL="31066" marR="31066" marT="15534" marB="15534" anchor="ctr"/>
                </a:tc>
                <a:tc>
                  <a:txBody>
                    <a:bodyPr/>
                    <a:lstStyle/>
                    <a:p>
                      <a:pPr algn="ctr"/>
                      <a:r>
                        <a:rPr lang="en-US" sz="1400" kern="1200" dirty="0">
                          <a:effectLst/>
                          <a:latin typeface="Times New Roman" panose="02020603050405020304" pitchFamily="18" charset="0"/>
                          <a:cs typeface="Times New Roman" panose="02020603050405020304" pitchFamily="18" charset="0"/>
                        </a:rPr>
                        <a:t>Dimension</a:t>
                      </a:r>
                      <a:endParaRPr lang="ru-RU" sz="1400" dirty="0">
                        <a:latin typeface="Times New Roman" panose="02020603050405020304" pitchFamily="18" charset="0"/>
                        <a:cs typeface="Times New Roman" panose="02020603050405020304" pitchFamily="18" charset="0"/>
                      </a:endParaRPr>
                    </a:p>
                  </a:txBody>
                  <a:tcPr marL="31066" marR="31066" marT="15534" marB="15534" anchor="ctr"/>
                </a:tc>
                <a:extLst>
                  <a:ext uri="{0D108BD9-81ED-4DB2-BD59-A6C34878D82A}">
                    <a16:rowId xmlns:a16="http://schemas.microsoft.com/office/drawing/2014/main" val="10001"/>
                  </a:ext>
                </a:extLst>
              </a:tr>
              <a:tr h="230347">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Model of the motor of internal servodrive</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44.SM.203-34B5 </a:t>
                      </a:r>
                    </a:p>
                  </a:txBody>
                  <a:tcPr marL="23300" marR="23300" marT="0" marB="0" anchor="ctr"/>
                </a:tc>
                <a:tc>
                  <a:txBody>
                    <a:bodyPr/>
                    <a:lstStyle/>
                    <a:p>
                      <a:pPr algn="ctr">
                        <a:lnSpc>
                          <a:spcPct val="107000"/>
                        </a:lnSpc>
                        <a:spcAft>
                          <a:spcPts val="0"/>
                        </a:spcAft>
                        <a:tabLst>
                          <a:tab pos="914400" algn="l"/>
                        </a:tabLs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KEB 4</a:t>
                      </a: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2</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.SM.203-34B5 </a:t>
                      </a:r>
                    </a:p>
                  </a:txBody>
                  <a:tcPr marL="23300" marR="23300" marT="0" marB="0" anchor="ctr"/>
                </a:tc>
                <a:tc>
                  <a:txBody>
                    <a:bodyPr/>
                    <a:lstStyle/>
                    <a:p>
                      <a:pPr algn="ctr">
                        <a:lnSpc>
                          <a:spcPct val="107000"/>
                        </a:lnSpc>
                        <a:spcAft>
                          <a:spcPts val="0"/>
                        </a:spcAft>
                        <a:tabLst>
                          <a:tab pos="914400" algn="l"/>
                        </a:tabLs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2"/>
                  </a:ext>
                </a:extLst>
              </a:tr>
              <a:tr h="230347">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Model of the gear of internal servodrive</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HFUC-50-2A-GR </a:t>
                      </a:r>
                    </a:p>
                  </a:txBody>
                  <a:tcPr marL="23300" marR="23300" marT="0" marB="0" anchor="ctr"/>
                </a:tc>
                <a:tc>
                  <a:txBody>
                    <a:bodyPr/>
                    <a:lstStyle/>
                    <a:p>
                      <a:pPr algn="ctr">
                        <a:lnSpc>
                          <a:spcPct val="107000"/>
                        </a:lnSpc>
                        <a:spcAft>
                          <a:spcPts val="0"/>
                        </a:spcAft>
                        <a:tabLst>
                          <a:tab pos="914400" algn="l"/>
                        </a:tabLs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tc>
                  <a:txBody>
                    <a:bodyPr/>
                    <a:lstStyle/>
                    <a:p>
                      <a:pPr algn="ctr">
                        <a:lnSpc>
                          <a:spcPct val="107000"/>
                        </a:lnSpc>
                        <a:spcAft>
                          <a:spcPts val="0"/>
                        </a:spcAft>
                        <a:tabLst>
                          <a:tab pos="914400" algn="l"/>
                        </a:tabLst>
                      </a:pP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Harmonic</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sz="1500" kern="1200" dirty="0" err="1">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Drive</a:t>
                      </a:r>
                      <a:r>
                        <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HFUC-40-2A-GR </a:t>
                      </a:r>
                    </a:p>
                  </a:txBody>
                  <a:tcPr marL="23300" marR="23300" marT="0" marB="0" anchor="ctr"/>
                </a:tc>
                <a:tc>
                  <a:txBody>
                    <a:bodyPr/>
                    <a:lstStyle/>
                    <a:p>
                      <a:pPr algn="ctr">
                        <a:lnSpc>
                          <a:spcPct val="107000"/>
                        </a:lnSpc>
                        <a:spcAft>
                          <a:spcPts val="0"/>
                        </a:spcAft>
                      </a:pPr>
                      <a:r>
                        <a:rPr lang="en-US"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ru-RU" sz="1500" kern="12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300" marR="23300" marT="0" marB="0" anchor="ctr"/>
                </a:tc>
                <a:extLst>
                  <a:ext uri="{0D108BD9-81ED-4DB2-BD59-A6C34878D82A}">
                    <a16:rowId xmlns:a16="http://schemas.microsoft.com/office/drawing/2014/main" val="10004"/>
                  </a:ext>
                </a:extLst>
              </a:tr>
            </a:tbl>
          </a:graphicData>
        </a:graphic>
      </p:graphicFrame>
      <p:sp>
        <p:nvSpPr>
          <p:cNvPr id="16" name="Textfeld 4"/>
          <p:cNvSpPr txBox="1"/>
          <p:nvPr/>
        </p:nvSpPr>
        <p:spPr>
          <a:xfrm>
            <a:off x="70406" y="38713"/>
            <a:ext cx="11537214" cy="646331"/>
          </a:xfrm>
          <a:prstGeom prst="rect">
            <a:avLst/>
          </a:prstGeom>
          <a:noFill/>
        </p:spPr>
        <p:txBody>
          <a:bodyPr wrap="square" rtlCol="0">
            <a:spAutoFit/>
          </a:bodyPr>
          <a:lstStyle/>
          <a:p>
            <a:pPr algn="ctr"/>
            <a:r>
              <a:rPr lang="ru" u="sng" dirty="0">
                <a:latin typeface="Times New Roman" panose="02020603050405020304" pitchFamily="18" charset="0"/>
                <a:cs typeface="Times New Roman" panose="02020603050405020304" pitchFamily="18" charset="0"/>
              </a:rPr>
              <a:t>3. </a:t>
            </a:r>
            <a:r>
              <a:rPr lang="en-US" u="sng" dirty="0">
                <a:latin typeface="Times New Roman" panose="02020603050405020304" pitchFamily="18" charset="0"/>
                <a:cs typeface="Times New Roman" panose="02020603050405020304" pitchFamily="18" charset="0"/>
              </a:rPr>
              <a:t>Parameters of drives with one motors (motors and gears) of the </a:t>
            </a:r>
            <a:r>
              <a:rPr lang="ru-RU" u="sng" dirty="0">
                <a:latin typeface="Times New Roman" panose="02020603050405020304" pitchFamily="18" charset="0"/>
                <a:cs typeface="Times New Roman" panose="02020603050405020304" pitchFamily="18" charset="0"/>
              </a:rPr>
              <a:t>«</a:t>
            </a:r>
            <a:r>
              <a:rPr lang="en-US" u="sng" dirty="0">
                <a:latin typeface="Times New Roman" panose="02020603050405020304" pitchFamily="18" charset="0"/>
                <a:cs typeface="Times New Roman" panose="02020603050405020304" pitchFamily="18" charset="0"/>
              </a:rPr>
              <a:t>shoulder</a:t>
            </a:r>
            <a:r>
              <a:rPr lang="ru-RU" u="sng"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and the </a:t>
            </a:r>
            <a:r>
              <a:rPr lang="ru-RU" u="sng" dirty="0">
                <a:latin typeface="Times New Roman" panose="02020603050405020304" pitchFamily="18" charset="0"/>
                <a:cs typeface="Times New Roman" panose="02020603050405020304" pitchFamily="18" charset="0"/>
              </a:rPr>
              <a:t>«</a:t>
            </a:r>
            <a:r>
              <a:rPr lang="en-US" u="sng" dirty="0">
                <a:latin typeface="Times New Roman" panose="02020603050405020304" pitchFamily="18" charset="0"/>
                <a:cs typeface="Times New Roman" panose="02020603050405020304" pitchFamily="18" charset="0"/>
              </a:rPr>
              <a:t>elbow</a:t>
            </a:r>
            <a:r>
              <a:rPr lang="ru-RU" u="sng"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links of robot.</a:t>
            </a:r>
          </a:p>
          <a:p>
            <a:pPr algn="ctr"/>
            <a:endParaRPr lang="de-DE" u="sng" dirty="0">
              <a:latin typeface="Times New Roman" panose="02020603050405020304" pitchFamily="18" charset="0"/>
              <a:cs typeface="Times New Roman" panose="02020603050405020304" pitchFamily="18" charset="0"/>
            </a:endParaRPr>
          </a:p>
        </p:txBody>
      </p:sp>
      <p:graphicFrame>
        <p:nvGraphicFramePr>
          <p:cNvPr id="20" name="Объект 19"/>
          <p:cNvGraphicFramePr>
            <a:graphicFrameLocks noChangeAspect="1"/>
          </p:cNvGraphicFramePr>
          <p:nvPr/>
        </p:nvGraphicFramePr>
        <p:xfrm>
          <a:off x="6630988" y="2087563"/>
          <a:ext cx="4065587" cy="890587"/>
        </p:xfrm>
        <a:graphic>
          <a:graphicData uri="http://schemas.openxmlformats.org/presentationml/2006/ole">
            <mc:AlternateContent xmlns:mc="http://schemas.openxmlformats.org/markup-compatibility/2006">
              <mc:Choice xmlns:v="urn:schemas-microsoft-com:vml" Requires="v">
                <p:oleObj spid="_x0000_s21625" name="Уравнение" r:id="rId3" imgW="1815840" imgH="393480" progId="Equation.3">
                  <p:embed/>
                </p:oleObj>
              </mc:Choice>
              <mc:Fallback>
                <p:oleObj name="Уравнение" r:id="rId3" imgW="1815840" imgH="393480" progId="Equation.3">
                  <p:embed/>
                  <p:pic>
                    <p:nvPicPr>
                      <p:cNvPr id="20" name="Объект 19"/>
                      <p:cNvPicPr>
                        <a:picLocks noChangeAspect="1" noChangeArrowheads="1"/>
                      </p:cNvPicPr>
                      <p:nvPr/>
                    </p:nvPicPr>
                    <p:blipFill>
                      <a:blip r:embed="rId4"/>
                      <a:srcRect/>
                      <a:stretch>
                        <a:fillRect/>
                      </a:stretch>
                    </p:blipFill>
                    <p:spPr bwMode="auto">
                      <a:xfrm>
                        <a:off x="6630988" y="2087563"/>
                        <a:ext cx="4065587" cy="890587"/>
                      </a:xfrm>
                      <a:prstGeom prst="rect">
                        <a:avLst/>
                      </a:prstGeom>
                      <a:noFill/>
                    </p:spPr>
                  </p:pic>
                </p:oleObj>
              </mc:Fallback>
            </mc:AlternateContent>
          </a:graphicData>
        </a:graphic>
      </p:graphicFrame>
      <p:sp>
        <p:nvSpPr>
          <p:cNvPr id="21" name="TextBox 20"/>
          <p:cNvSpPr txBox="1"/>
          <p:nvPr/>
        </p:nvSpPr>
        <p:spPr>
          <a:xfrm>
            <a:off x="216817" y="5031724"/>
            <a:ext cx="8755944" cy="1754326"/>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Cp</a:t>
            </a:r>
            <a:r>
              <a:rPr lang="en-US" dirty="0">
                <a:latin typeface="Times New Roman" panose="02020603050405020304" pitchFamily="18" charset="0"/>
                <a:cs typeface="Times New Roman" panose="02020603050405020304" pitchFamily="18" charset="0"/>
              </a:rPr>
              <a:t> – empirical coefficient, which is chosen depending on the type of milling cutter and the  material of the cutting tool;</a:t>
            </a:r>
          </a:p>
          <a:p>
            <a:r>
              <a:rPr lang="en-US" dirty="0" err="1">
                <a:latin typeface="Times New Roman" panose="02020603050405020304" pitchFamily="18" charset="0"/>
                <a:cs typeface="Times New Roman" panose="02020603050405020304" pitchFamily="18" charset="0"/>
              </a:rPr>
              <a:t>Kmp</a:t>
            </a:r>
            <a:r>
              <a:rPr lang="en-US" dirty="0">
                <a:latin typeface="Times New Roman" panose="02020603050405020304" pitchFamily="18" charset="0"/>
                <a:cs typeface="Times New Roman" panose="02020603050405020304" pitchFamily="18" charset="0"/>
              </a:rPr>
              <a:t> </a:t>
            </a:r>
            <a:r>
              <a:rPr lang="en-US"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correction factor which takes into account the influence of the quality of aluminum alloys on the force dependence;</a:t>
            </a:r>
            <a:r>
              <a:rPr lang="ru-RU"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 – depth of cutting</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mm;</a:t>
            </a:r>
          </a:p>
          <a:p>
            <a:r>
              <a:rPr lang="en-US" dirty="0">
                <a:latin typeface="Times New Roman" panose="02020603050405020304" pitchFamily="18" charset="0"/>
                <a:cs typeface="Times New Roman" panose="02020603050405020304" pitchFamily="18" charset="0"/>
              </a:rPr>
              <a:t>S – feed velocity</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s.</a:t>
            </a:r>
            <a:endParaRPr lang="ru-RU" dirty="0">
              <a:latin typeface="Times New Roman" panose="02020603050405020304" pitchFamily="18" charset="0"/>
              <a:cs typeface="Times New Roman" panose="02020603050405020304" pitchFamily="18" charset="0"/>
            </a:endParaRPr>
          </a:p>
        </p:txBody>
      </p:sp>
      <p:graphicFrame>
        <p:nvGraphicFramePr>
          <p:cNvPr id="22" name="Объект 21"/>
          <p:cNvGraphicFramePr>
            <a:graphicFrameLocks noChangeAspect="1"/>
          </p:cNvGraphicFramePr>
          <p:nvPr/>
        </p:nvGraphicFramePr>
        <p:xfrm>
          <a:off x="6174699" y="3079095"/>
          <a:ext cx="2089779" cy="597909"/>
        </p:xfrm>
        <a:graphic>
          <a:graphicData uri="http://schemas.openxmlformats.org/presentationml/2006/ole">
            <mc:AlternateContent xmlns:mc="http://schemas.openxmlformats.org/markup-compatibility/2006">
              <mc:Choice xmlns:v="urn:schemas-microsoft-com:vml" Requires="v">
                <p:oleObj spid="_x0000_s21626" name="Уравнение" r:id="rId5" imgW="1143000" imgH="330200" progId="Equation.3">
                  <p:embed/>
                </p:oleObj>
              </mc:Choice>
              <mc:Fallback>
                <p:oleObj name="Уравнение" r:id="rId5" imgW="1143000" imgH="330200" progId="Equation.3">
                  <p:embed/>
                  <p:pic>
                    <p:nvPicPr>
                      <p:cNvPr id="22" name="Объект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4699" y="3079095"/>
                        <a:ext cx="2089779" cy="597909"/>
                      </a:xfrm>
                      <a:prstGeom prst="rect">
                        <a:avLst/>
                      </a:prstGeom>
                      <a:noFill/>
                    </p:spPr>
                  </p:pic>
                </p:oleObj>
              </mc:Fallback>
            </mc:AlternateContent>
          </a:graphicData>
        </a:graphic>
      </p:graphicFrame>
      <p:graphicFrame>
        <p:nvGraphicFramePr>
          <p:cNvPr id="23" name="Объект 22"/>
          <p:cNvGraphicFramePr>
            <a:graphicFrameLocks noChangeAspect="1"/>
          </p:cNvGraphicFramePr>
          <p:nvPr/>
        </p:nvGraphicFramePr>
        <p:xfrm>
          <a:off x="6174700" y="4088456"/>
          <a:ext cx="1848684" cy="476843"/>
        </p:xfrm>
        <a:graphic>
          <a:graphicData uri="http://schemas.openxmlformats.org/presentationml/2006/ole">
            <mc:AlternateContent xmlns:mc="http://schemas.openxmlformats.org/markup-compatibility/2006">
              <mc:Choice xmlns:v="urn:schemas-microsoft-com:vml" Requires="v">
                <p:oleObj spid="_x0000_s21627" name="Уравнение" r:id="rId7" imgW="799753" imgH="203112" progId="Equation.3">
                  <p:embed/>
                </p:oleObj>
              </mc:Choice>
              <mc:Fallback>
                <p:oleObj name="Уравнение" r:id="rId7" imgW="799753" imgH="203112" progId="Equation.3">
                  <p:embed/>
                  <p:pic>
                    <p:nvPicPr>
                      <p:cNvPr id="23" name="Объект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4700" y="4088456"/>
                        <a:ext cx="1848684" cy="476843"/>
                      </a:xfrm>
                      <a:prstGeom prst="rect">
                        <a:avLst/>
                      </a:prstGeom>
                      <a:noFill/>
                    </p:spPr>
                  </p:pic>
                </p:oleObj>
              </mc:Fallback>
            </mc:AlternateContent>
          </a:graphicData>
        </a:graphic>
      </p:graphicFrame>
      <p:graphicFrame>
        <p:nvGraphicFramePr>
          <p:cNvPr id="24" name="Объект 23"/>
          <p:cNvGraphicFramePr>
            <a:graphicFrameLocks noChangeAspect="1"/>
          </p:cNvGraphicFramePr>
          <p:nvPr/>
        </p:nvGraphicFramePr>
        <p:xfrm>
          <a:off x="6174701" y="3677004"/>
          <a:ext cx="1640120" cy="431611"/>
        </p:xfrm>
        <a:graphic>
          <a:graphicData uri="http://schemas.openxmlformats.org/presentationml/2006/ole">
            <mc:AlternateContent xmlns:mc="http://schemas.openxmlformats.org/markup-compatibility/2006">
              <mc:Choice xmlns:v="urn:schemas-microsoft-com:vml" Requires="v">
                <p:oleObj spid="_x0000_s21628" name="Уравнение" r:id="rId9" imgW="723586" imgH="190417" progId="Equation.3">
                  <p:embed/>
                </p:oleObj>
              </mc:Choice>
              <mc:Fallback>
                <p:oleObj name="Уравнение" r:id="rId9" imgW="723586" imgH="190417" progId="Equation.3">
                  <p:embed/>
                  <p:pic>
                    <p:nvPicPr>
                      <p:cNvPr id="24" name="Объект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4701" y="3677004"/>
                        <a:ext cx="1640120" cy="431611"/>
                      </a:xfrm>
                      <a:prstGeom prst="rect">
                        <a:avLst/>
                      </a:prstGeom>
                      <a:noFill/>
                    </p:spPr>
                  </p:pic>
                </p:oleObj>
              </mc:Fallback>
            </mc:AlternateContent>
          </a:graphicData>
        </a:graphic>
      </p:graphicFrame>
      <p:graphicFrame>
        <p:nvGraphicFramePr>
          <p:cNvPr id="25" name="Объект 24"/>
          <p:cNvGraphicFramePr>
            <a:graphicFrameLocks noChangeAspect="1"/>
          </p:cNvGraphicFramePr>
          <p:nvPr/>
        </p:nvGraphicFramePr>
        <p:xfrm>
          <a:off x="6177795" y="4412949"/>
          <a:ext cx="2110191" cy="680894"/>
        </p:xfrm>
        <a:graphic>
          <a:graphicData uri="http://schemas.openxmlformats.org/presentationml/2006/ole">
            <mc:AlternateContent xmlns:mc="http://schemas.openxmlformats.org/markup-compatibility/2006">
              <mc:Choice xmlns:v="urn:schemas-microsoft-com:vml" Requires="v">
                <p:oleObj spid="_x0000_s21629" name="Уравнение" r:id="rId11" imgW="1015920" imgH="330120" progId="Equation.3">
                  <p:embed/>
                </p:oleObj>
              </mc:Choice>
              <mc:Fallback>
                <p:oleObj name="Уравнение" r:id="rId11" imgW="1015920" imgH="330120" progId="Equation.3">
                  <p:embed/>
                  <p:pic>
                    <p:nvPicPr>
                      <p:cNvPr id="25" name="Объект 24"/>
                      <p:cNvPicPr>
                        <a:picLocks noChangeAspect="1" noChangeArrowheads="1"/>
                      </p:cNvPicPr>
                      <p:nvPr/>
                    </p:nvPicPr>
                    <p:blipFill>
                      <a:blip r:embed="rId12"/>
                      <a:srcRect/>
                      <a:stretch>
                        <a:fillRect/>
                      </a:stretch>
                    </p:blipFill>
                    <p:spPr bwMode="auto">
                      <a:xfrm>
                        <a:off x="6177795" y="4412949"/>
                        <a:ext cx="2110191" cy="680894"/>
                      </a:xfrm>
                      <a:prstGeom prst="rect">
                        <a:avLst/>
                      </a:prstGeom>
                      <a:noFill/>
                    </p:spPr>
                  </p:pic>
                </p:oleObj>
              </mc:Fallback>
            </mc:AlternateContent>
          </a:graphicData>
        </a:graphic>
      </p:graphicFrame>
      <p:sp>
        <p:nvSpPr>
          <p:cNvPr id="26"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7" name="Rectangle 12"/>
          <p:cNvSpPr>
            <a:spLocks noChangeArrowheads="1"/>
          </p:cNvSpPr>
          <p:nvPr/>
        </p:nvSpPr>
        <p:spPr bwMode="auto">
          <a:xfrm>
            <a:off x="0" y="784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2" name="Рисунок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13160" y="3168436"/>
            <a:ext cx="2581656" cy="3169920"/>
          </a:xfrm>
          <a:prstGeom prst="rect">
            <a:avLst/>
          </a:prstGeom>
        </p:spPr>
      </p:pic>
    </p:spTree>
    <p:extLst>
      <p:ext uri="{BB962C8B-B14F-4D97-AF65-F5344CB8AC3E}">
        <p14:creationId xmlns:p14="http://schemas.microsoft.com/office/powerpoint/2010/main" val="3297885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5600" y="6105196"/>
            <a:ext cx="12199799" cy="685059"/>
          </a:xfrm>
          <a:prstGeom prst="rect">
            <a:avLst/>
          </a:prstGeom>
        </p:spPr>
        <p:txBody>
          <a:bodyPr wrap="square">
            <a:spAutoFit/>
          </a:bodyPr>
          <a:lstStyle/>
          <a:p>
            <a:pPr algn="ctr">
              <a:lnSpc>
                <a:spcPct val="107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The error of the manipulator with dual motor drives, measured along</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OY axis, taking into account surface roughness</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of the workpiece</a:t>
            </a:r>
            <a:r>
              <a:rPr lang="ru-RU" dirty="0">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Прямоугольник 4"/>
          <p:cNvSpPr/>
          <p:nvPr/>
        </p:nvSpPr>
        <p:spPr>
          <a:xfrm>
            <a:off x="-7799" y="3005197"/>
            <a:ext cx="12199799" cy="685059"/>
          </a:xfrm>
          <a:prstGeom prst="rect">
            <a:avLst/>
          </a:prstGeom>
        </p:spPr>
        <p:txBody>
          <a:bodyPr wrap="square">
            <a:spAutoFit/>
          </a:bodyPr>
          <a:lstStyle/>
          <a:p>
            <a:pPr algn="ctr">
              <a:lnSpc>
                <a:spcPct val="107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The error of the manipulator with drives with one motor, measured along</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OY axis, </a:t>
            </a:r>
          </a:p>
          <a:p>
            <a:pPr algn="ctr">
              <a:lnSpc>
                <a:spcPct val="107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taking into account surface roughness of the workpiece</a:t>
            </a:r>
            <a:r>
              <a:rPr lang="ru-RU" dirty="0">
                <a:latin typeface="Times New Roman" panose="02020603050405020304" pitchFamily="18" charset="0"/>
                <a:ea typeface="Calibri" panose="020F0502020204030204" pitchFamily="34" charset="0"/>
                <a:cs typeface="Times New Roman" panose="02020603050405020304" pitchFamily="18" charset="0"/>
              </a:rPr>
              <a:t>.</a:t>
            </a:r>
            <a:endParaRPr lang="ru-RU"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feld 4"/>
          <p:cNvSpPr txBox="1"/>
          <p:nvPr/>
        </p:nvSpPr>
        <p:spPr>
          <a:xfrm>
            <a:off x="386497" y="79807"/>
            <a:ext cx="9464513" cy="369332"/>
          </a:xfrm>
          <a:prstGeom prst="rect">
            <a:avLst/>
          </a:prstGeom>
          <a:noFill/>
        </p:spPr>
        <p:txBody>
          <a:bodyPr wrap="square" rtlCol="0">
            <a:spAutoFit/>
          </a:bodyPr>
          <a:lstStyle/>
          <a:p>
            <a:pPr algn="ctr"/>
            <a:r>
              <a:rPr lang="en-US" u="sng" dirty="0">
                <a:latin typeface="Times New Roman" panose="02020603050405020304" pitchFamily="18" charset="0"/>
                <a:cs typeface="Times New Roman" panose="02020603050405020304" pitchFamily="18" charset="0"/>
              </a:rPr>
              <a:t>4</a:t>
            </a:r>
            <a:r>
              <a:rPr lang="ru" u="sng"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The results of the computing experiment</a:t>
            </a:r>
            <a:r>
              <a:rPr lang="ru" u="sng"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simulation</a:t>
            </a:r>
            <a:r>
              <a:rPr lang="ru" u="sng" dirty="0">
                <a:latin typeface="Times New Roman" panose="02020603050405020304" pitchFamily="18" charset="0"/>
                <a:cs typeface="Times New Roman" panose="02020603050405020304" pitchFamily="18" charset="0"/>
              </a:rPr>
              <a:t>)</a:t>
            </a:r>
            <a:r>
              <a:rPr lang="en-US" u="sng" dirty="0">
                <a:latin typeface="Times New Roman" panose="02020603050405020304" pitchFamily="18" charset="0"/>
                <a:cs typeface="Times New Roman" panose="02020603050405020304" pitchFamily="18" charset="0"/>
              </a:rPr>
              <a:t>. The transient processes.</a:t>
            </a:r>
            <a:endParaRPr lang="de-DE" u="sng" dirty="0">
              <a:latin typeface="Times New Roman" panose="02020603050405020304" pitchFamily="18" charset="0"/>
              <a:cs typeface="Times New Roman" panose="02020603050405020304" pitchFamily="18" charset="0"/>
            </a:endParaRPr>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0" y="387166"/>
            <a:ext cx="12192000" cy="2618031"/>
          </a:xfrm>
          <a:prstGeom prst="rect">
            <a:avLst/>
          </a:prstGeo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 y="3594345"/>
            <a:ext cx="12192000" cy="2618031"/>
          </a:xfrm>
          <a:prstGeom prst="rect">
            <a:avLst/>
          </a:prstGeom>
        </p:spPr>
      </p:pic>
    </p:spTree>
    <p:extLst>
      <p:ext uri="{BB962C8B-B14F-4D97-AF65-F5344CB8AC3E}">
        <p14:creationId xmlns:p14="http://schemas.microsoft.com/office/powerpoint/2010/main" val="269412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19"/>
          <p:cNvSpPr/>
          <p:nvPr/>
        </p:nvSpPr>
        <p:spPr>
          <a:xfrm>
            <a:off x="6025153" y="842608"/>
            <a:ext cx="6085217" cy="707886"/>
          </a:xfrm>
          <a:prstGeom prst="rect">
            <a:avLst/>
          </a:prstGeom>
        </p:spPr>
        <p:txBody>
          <a:bodyPr wrap="square">
            <a:spAutoFit/>
          </a:bodyPr>
          <a:lstStyle/>
          <a:p>
            <a:r>
              <a:rPr lang="en-GB" sz="2000" u="sng" dirty="0">
                <a:latin typeface="Times New Roman" panose="02020603050405020304" pitchFamily="18" charset="0"/>
                <a:ea typeface="SimSun" panose="02010600030101010101" pitchFamily="2" charset="-122"/>
              </a:rPr>
              <a:t>The first motor</a:t>
            </a:r>
            <a:r>
              <a:rPr lang="ru-RU" sz="2000" dirty="0">
                <a:latin typeface="Times New Roman" panose="02020603050405020304" pitchFamily="18" charset="0"/>
                <a:ea typeface="SimSun" panose="02010600030101010101" pitchFamily="2" charset="-122"/>
              </a:rPr>
              <a:t> </a:t>
            </a:r>
            <a:r>
              <a:rPr lang="en-GB" sz="2000" dirty="0">
                <a:latin typeface="Times New Roman" panose="02020603050405020304" pitchFamily="18" charset="0"/>
                <a:ea typeface="SimSun" panose="02010600030101010101" pitchFamily="2" charset="-122"/>
              </a:rPr>
              <a:t>forms servo drive, closed by feedback position control loop of the manipulator link.</a:t>
            </a:r>
          </a:p>
        </p:txBody>
      </p:sp>
      <p:sp>
        <p:nvSpPr>
          <p:cNvPr id="5" name="Стрелка углом вверх 21"/>
          <p:cNvSpPr/>
          <p:nvPr/>
        </p:nvSpPr>
        <p:spPr>
          <a:xfrm rot="10800000">
            <a:off x="5036895" y="914718"/>
            <a:ext cx="988258" cy="89763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p>
        </p:txBody>
      </p:sp>
      <p:sp>
        <p:nvSpPr>
          <p:cNvPr id="6" name="Прямоугольник 18"/>
          <p:cNvSpPr/>
          <p:nvPr/>
        </p:nvSpPr>
        <p:spPr>
          <a:xfrm>
            <a:off x="6472667" y="5858833"/>
            <a:ext cx="5467528" cy="707886"/>
          </a:xfrm>
          <a:prstGeom prst="rect">
            <a:avLst/>
          </a:prstGeom>
        </p:spPr>
        <p:txBody>
          <a:bodyPr wrap="square">
            <a:spAutoFit/>
          </a:bodyPr>
          <a:lstStyle/>
          <a:p>
            <a:r>
              <a:rPr lang="en-GB" sz="2000" u="sng" dirty="0">
                <a:latin typeface="Times New Roman" panose="02020603050405020304" pitchFamily="18" charset="0"/>
                <a:ea typeface="SimSun" panose="02010600030101010101" pitchFamily="2" charset="-122"/>
              </a:rPr>
              <a:t>the second motor</a:t>
            </a:r>
            <a:r>
              <a:rPr lang="ru-RU" sz="2000" dirty="0">
                <a:latin typeface="Times New Roman" panose="02020603050405020304" pitchFamily="18" charset="0"/>
                <a:ea typeface="SimSun" panose="02010600030101010101" pitchFamily="2" charset="-122"/>
              </a:rPr>
              <a:t> </a:t>
            </a:r>
            <a:r>
              <a:rPr lang="en-GB" sz="2000" dirty="0">
                <a:latin typeface="Times New Roman" panose="02020603050405020304" pitchFamily="18" charset="0"/>
                <a:ea typeface="SimSun" panose="02010600030101010101" pitchFamily="2" charset="-122"/>
              </a:rPr>
              <a:t>forms a torque loader, which acts as a controlled backlash eliminating device.</a:t>
            </a:r>
            <a:r>
              <a:rPr lang="ru-RU" sz="2000" dirty="0">
                <a:latin typeface="Times New Roman" panose="02020603050405020304" pitchFamily="18" charset="0"/>
                <a:ea typeface="SimSun" panose="02010600030101010101" pitchFamily="2" charset="-122"/>
              </a:rPr>
              <a:t> </a:t>
            </a:r>
          </a:p>
        </p:txBody>
      </p:sp>
      <p:sp>
        <p:nvSpPr>
          <p:cNvPr id="7" name="Стрелка углом вверх 20"/>
          <p:cNvSpPr/>
          <p:nvPr/>
        </p:nvSpPr>
        <p:spPr>
          <a:xfrm flipH="1">
            <a:off x="5310228" y="5310188"/>
            <a:ext cx="1050296" cy="96869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p>
        </p:txBody>
      </p:sp>
      <p:sp>
        <p:nvSpPr>
          <p:cNvPr id="9" name="Прямоугольник 4"/>
          <p:cNvSpPr/>
          <p:nvPr/>
        </p:nvSpPr>
        <p:spPr>
          <a:xfrm>
            <a:off x="219006" y="-3529"/>
            <a:ext cx="11612294" cy="954107"/>
          </a:xfrm>
          <a:prstGeom prst="rect">
            <a:avLst/>
          </a:prstGeom>
        </p:spPr>
        <p:txBody>
          <a:bodyPr wrap="square">
            <a:spAutoFit/>
          </a:bodyPr>
          <a:lstStyle/>
          <a:p>
            <a:pPr algn="ctr"/>
            <a:r>
              <a:rPr lang="en-GB" sz="2800" b="1" dirty="0">
                <a:solidFill>
                  <a:srgbClr val="4B53BD"/>
                </a:solidFill>
                <a:latin typeface="Times New Roman" panose="02020603050405020304" pitchFamily="18" charset="0"/>
                <a:ea typeface="SimSun" panose="02010600030101010101" pitchFamily="2" charset="-122"/>
              </a:rPr>
              <a:t>Structure of precision dual-motor servo drive, closed by feedback position control loop of the control object.</a:t>
            </a:r>
            <a:endParaRPr lang="ru-RU" sz="2800" b="1" u="sng" dirty="0">
              <a:solidFill>
                <a:srgbClr val="4B53BD"/>
              </a:solidFill>
              <a:latin typeface="Times New Roman" panose="02020603050405020304" pitchFamily="18" charset="0"/>
              <a:ea typeface="SimSun" panose="02010600030101010101" pitchFamily="2" charset="-122"/>
            </a:endParaRPr>
          </a:p>
        </p:txBody>
      </p:sp>
      <p:sp>
        <p:nvSpPr>
          <p:cNvPr id="10" name="Прямоугольник 9"/>
          <p:cNvSpPr/>
          <p:nvPr/>
        </p:nvSpPr>
        <p:spPr>
          <a:xfrm>
            <a:off x="8660922" y="2877028"/>
            <a:ext cx="3020482" cy="1631216"/>
          </a:xfrm>
          <a:prstGeom prst="rect">
            <a:avLst/>
          </a:prstGeom>
        </p:spPr>
        <p:txBody>
          <a:bodyPr wrap="square">
            <a:spAutoFit/>
          </a:bodyPr>
          <a:lstStyle/>
          <a:p>
            <a:pPr algn="just"/>
            <a:r>
              <a:rPr lang="en-GB" sz="2000" u="sng" dirty="0">
                <a:latin typeface="Times New Roman" pitchFamily="18" charset="0"/>
                <a:cs typeface="Times New Roman" pitchFamily="18" charset="0"/>
              </a:rPr>
              <a:t>So, the structure of precision drive contains:</a:t>
            </a:r>
          </a:p>
          <a:p>
            <a:pPr marL="342900" indent="-342900" algn="just">
              <a:buFont typeface="Arial" panose="020B0604020202020204" pitchFamily="34" charset="0"/>
              <a:buChar char="•"/>
            </a:pPr>
            <a:r>
              <a:rPr lang="ru-RU" sz="2000" dirty="0">
                <a:latin typeface="Times New Roman" pitchFamily="18" charset="0"/>
                <a:cs typeface="Times New Roman" pitchFamily="18" charset="0"/>
              </a:rPr>
              <a:t>2 </a:t>
            </a:r>
            <a:r>
              <a:rPr lang="en-GB" sz="2000" dirty="0">
                <a:latin typeface="Times New Roman" pitchFamily="18" charset="0"/>
                <a:cs typeface="Times New Roman" pitchFamily="18" charset="0"/>
              </a:rPr>
              <a:t>actuating motors</a:t>
            </a:r>
          </a:p>
          <a:p>
            <a:pPr marL="342900" indent="-342900" algn="just">
              <a:buFont typeface="Arial" panose="020B0604020202020204" pitchFamily="34" charset="0"/>
              <a:buChar char="•"/>
            </a:pPr>
            <a:r>
              <a:rPr lang="ru-RU" sz="2000" dirty="0">
                <a:latin typeface="Times New Roman" pitchFamily="18" charset="0"/>
                <a:cs typeface="Times New Roman" pitchFamily="18" charset="0"/>
              </a:rPr>
              <a:t>2 </a:t>
            </a:r>
            <a:r>
              <a:rPr lang="en-GB" sz="2000" dirty="0">
                <a:latin typeface="Times New Roman" pitchFamily="18" charset="0"/>
                <a:cs typeface="Times New Roman" pitchFamily="18" charset="0"/>
              </a:rPr>
              <a:t>position sensors</a:t>
            </a:r>
            <a:endParaRPr lang="en-US" sz="2000" dirty="0">
              <a:latin typeface="Times New Roman" pitchFamily="18" charset="0"/>
              <a:cs typeface="Times New Roman" pitchFamily="18" charset="0"/>
            </a:endParaRPr>
          </a:p>
          <a:p>
            <a:pPr marL="342900" indent="-342900" algn="just">
              <a:buFont typeface="Arial" panose="020B0604020202020204" pitchFamily="34" charset="0"/>
              <a:buChar char="•"/>
            </a:pPr>
            <a:r>
              <a:rPr lang="ru-RU" sz="2000" dirty="0">
                <a:latin typeface="Times New Roman" pitchFamily="18" charset="0"/>
                <a:cs typeface="Times New Roman" pitchFamily="18" charset="0"/>
              </a:rPr>
              <a:t>5 </a:t>
            </a:r>
            <a:r>
              <a:rPr lang="en-GB" sz="2000" dirty="0">
                <a:latin typeface="Times New Roman" pitchFamily="18" charset="0"/>
                <a:cs typeface="Times New Roman" pitchFamily="18" charset="0"/>
              </a:rPr>
              <a:t>control loops</a:t>
            </a:r>
            <a:endParaRPr lang="ru-RU" sz="2000" dirty="0"/>
          </a:p>
        </p:txBody>
      </p:sp>
      <p:graphicFrame>
        <p:nvGraphicFramePr>
          <p:cNvPr id="12" name="Объект 5"/>
          <p:cNvGraphicFramePr>
            <a:graphicFrameLocks noChangeAspect="1"/>
          </p:cNvGraphicFramePr>
          <p:nvPr>
            <p:extLst>
              <p:ext uri="{D42A27DB-BD31-4B8C-83A1-F6EECF244321}">
                <p14:modId xmlns:p14="http://schemas.microsoft.com/office/powerpoint/2010/main" val="3754075674"/>
              </p:ext>
            </p:extLst>
          </p:nvPr>
        </p:nvGraphicFramePr>
        <p:xfrm>
          <a:off x="662373" y="1196801"/>
          <a:ext cx="7117879" cy="5211969"/>
        </p:xfrm>
        <a:graphic>
          <a:graphicData uri="http://schemas.openxmlformats.org/presentationml/2006/ole">
            <mc:AlternateContent xmlns:mc="http://schemas.openxmlformats.org/markup-compatibility/2006">
              <mc:Choice xmlns:v="urn:schemas-microsoft-com:vml" Requires="v">
                <p:oleObj spid="_x0000_s1053" name="Visio" r:id="rId3" imgW="7010336" imgH="5113070" progId="Visio.Drawing.11">
                  <p:embed/>
                </p:oleObj>
              </mc:Choice>
              <mc:Fallback>
                <p:oleObj name="Visio" r:id="rId3" imgW="7010336" imgH="5113070" progId="Visio.Drawing.11">
                  <p:embed/>
                  <p:pic>
                    <p:nvPicPr>
                      <p:cNvPr id="0" name=""/>
                      <p:cNvPicPr>
                        <a:picLocks noChangeAspect="1" noChangeArrowheads="1"/>
                      </p:cNvPicPr>
                      <p:nvPr/>
                    </p:nvPicPr>
                    <p:blipFill>
                      <a:blip r:embed="rId4"/>
                      <a:srcRect/>
                      <a:stretch>
                        <a:fillRect/>
                      </a:stretch>
                    </p:blipFill>
                    <p:spPr bwMode="auto">
                      <a:xfrm>
                        <a:off x="662373" y="1196801"/>
                        <a:ext cx="7117879" cy="5211969"/>
                      </a:xfrm>
                      <a:prstGeom prst="rect">
                        <a:avLst/>
                      </a:prstGeom>
                      <a:noFill/>
                    </p:spPr>
                  </p:pic>
                </p:oleObj>
              </mc:Fallback>
            </mc:AlternateContent>
          </a:graphicData>
        </a:graphic>
      </p:graphicFrame>
    </p:spTree>
    <p:extLst>
      <p:ext uri="{BB962C8B-B14F-4D97-AF65-F5344CB8AC3E}">
        <p14:creationId xmlns:p14="http://schemas.microsoft.com/office/powerpoint/2010/main" val="1603976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p:cNvSpPr/>
          <p:nvPr/>
        </p:nvSpPr>
        <p:spPr>
          <a:xfrm>
            <a:off x="6466789" y="3849511"/>
            <a:ext cx="5409826" cy="1685077"/>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The dependence of the deviation from the trajectory of the manipulator built on dual motor drives at different values of the cutting depth and feed velocity </a:t>
            </a:r>
            <a:r>
              <a:rPr lang="ru-RU" dirty="0">
                <a:latin typeface="Times New Roman" panose="02020603050405020304" pitchFamily="18" charset="0"/>
                <a:ea typeface="Calibri" panose="020F0502020204030204" pitchFamily="34" charset="0"/>
                <a:cs typeface="Times New Roman" panose="02020603050405020304" pitchFamily="18" charset="0"/>
              </a:rPr>
              <a:t>: </a:t>
            </a:r>
            <a:br>
              <a:rPr lang="en-US" dirty="0">
                <a:latin typeface="Times New Roman" panose="02020603050405020304" pitchFamily="18" charset="0"/>
                <a:ea typeface="Calibri" panose="020F0502020204030204" pitchFamily="34" charset="0"/>
                <a:cs typeface="Times New Roman" panose="02020603050405020304" pitchFamily="18" charset="0"/>
              </a:rPr>
            </a:br>
            <a:r>
              <a:rPr lang="ru-RU" dirty="0">
                <a:latin typeface="Times New Roman" panose="02020603050405020304" pitchFamily="18" charset="0"/>
                <a:ea typeface="Calibri" panose="020F0502020204030204" pitchFamily="34" charset="0"/>
                <a:cs typeface="Times New Roman" panose="02020603050405020304" pitchFamily="18" charset="0"/>
              </a:rPr>
              <a:t>1 – </a:t>
            </a:r>
            <a:r>
              <a:rPr lang="en-US" dirty="0">
                <a:latin typeface="Times New Roman" panose="02020603050405020304" pitchFamily="18" charset="0"/>
                <a:ea typeface="Calibri" panose="020F0502020204030204" pitchFamily="34" charset="0"/>
                <a:cs typeface="Times New Roman" panose="02020603050405020304" pitchFamily="18" charset="0"/>
              </a:rPr>
              <a:t>at </a:t>
            </a:r>
            <a:r>
              <a:rPr lang="ru-RU" dirty="0">
                <a:latin typeface="Times New Roman" panose="02020603050405020304" pitchFamily="18" charset="0"/>
                <a:ea typeface="Calibri" panose="020F0502020204030204" pitchFamily="34" charset="0"/>
                <a:cs typeface="Times New Roman" panose="02020603050405020304" pitchFamily="18" charset="0"/>
              </a:rPr>
              <a:t>h = 1.5 </a:t>
            </a:r>
            <a:r>
              <a:rPr lang="en-US" dirty="0">
                <a:latin typeface="Times New Roman" panose="02020603050405020304" pitchFamily="18" charset="0"/>
                <a:ea typeface="Calibri" panose="020F0502020204030204" pitchFamily="34" charset="0"/>
                <a:cs typeface="Times New Roman" panose="02020603050405020304" pitchFamily="18" charset="0"/>
              </a:rPr>
              <a:t>mm</a:t>
            </a:r>
            <a:r>
              <a:rPr lang="ru-RU" dirty="0">
                <a:latin typeface="Times New Roman" panose="02020603050405020304" pitchFamily="18" charset="0"/>
                <a:ea typeface="Calibri" panose="020F0502020204030204" pitchFamily="34" charset="0"/>
                <a:cs typeface="Times New Roman" panose="02020603050405020304" pitchFamily="18" charset="0"/>
              </a:rPr>
              <a:t>, </a:t>
            </a:r>
            <a:br>
              <a:rPr lang="ru-RU" dirty="0">
                <a:latin typeface="Times New Roman" panose="02020603050405020304" pitchFamily="18" charset="0"/>
                <a:ea typeface="Calibri" panose="020F0502020204030204" pitchFamily="34" charset="0"/>
                <a:cs typeface="Times New Roman" panose="02020603050405020304" pitchFamily="18" charset="0"/>
              </a:rPr>
            </a:br>
            <a:r>
              <a:rPr lang="ru-RU" dirty="0">
                <a:latin typeface="Times New Roman" panose="02020603050405020304" pitchFamily="18" charset="0"/>
                <a:ea typeface="Calibri" panose="020F0502020204030204" pitchFamily="34" charset="0"/>
                <a:cs typeface="Times New Roman" panose="02020603050405020304" pitchFamily="18" charset="0"/>
              </a:rPr>
              <a:t>2 – </a:t>
            </a:r>
            <a:r>
              <a:rPr lang="en-US" dirty="0">
                <a:latin typeface="Times New Roman" panose="02020603050405020304" pitchFamily="18" charset="0"/>
                <a:ea typeface="Calibri" panose="020F0502020204030204" pitchFamily="34" charset="0"/>
                <a:cs typeface="Times New Roman" panose="02020603050405020304" pitchFamily="18" charset="0"/>
              </a:rPr>
              <a:t>at</a:t>
            </a:r>
            <a:r>
              <a:rPr lang="ru-RU" dirty="0">
                <a:latin typeface="Times New Roman" panose="02020603050405020304" pitchFamily="18" charset="0"/>
                <a:ea typeface="Calibri" panose="020F0502020204030204" pitchFamily="34" charset="0"/>
                <a:cs typeface="Times New Roman" panose="02020603050405020304" pitchFamily="18" charset="0"/>
              </a:rPr>
              <a:t>h = 1 </a:t>
            </a:r>
            <a:r>
              <a:rPr lang="en-US" dirty="0">
                <a:latin typeface="Times New Roman" panose="02020603050405020304" pitchFamily="18" charset="0"/>
                <a:ea typeface="Calibri" panose="020F0502020204030204" pitchFamily="34" charset="0"/>
                <a:cs typeface="Times New Roman" panose="02020603050405020304" pitchFamily="18" charset="0"/>
              </a:rPr>
              <a:t>mm</a:t>
            </a:r>
            <a:r>
              <a:rPr lang="ru-RU" dirty="0">
                <a:latin typeface="Times New Roman" panose="02020603050405020304" pitchFamily="18" charset="0"/>
                <a:ea typeface="Calibri" panose="020F0502020204030204" pitchFamily="34" charset="0"/>
                <a:cs typeface="Times New Roman" panose="02020603050405020304" pitchFamily="18" charset="0"/>
              </a:rPr>
              <a:t>, 3 – </a:t>
            </a:r>
            <a:r>
              <a:rPr lang="en-US" dirty="0">
                <a:latin typeface="Times New Roman" panose="02020603050405020304" pitchFamily="18" charset="0"/>
                <a:ea typeface="Calibri" panose="020F0502020204030204" pitchFamily="34" charset="0"/>
                <a:cs typeface="Times New Roman" panose="02020603050405020304" pitchFamily="18" charset="0"/>
              </a:rPr>
              <a:t>at </a:t>
            </a:r>
            <a:r>
              <a:rPr lang="ru-RU" dirty="0">
                <a:latin typeface="Times New Roman" panose="02020603050405020304" pitchFamily="18" charset="0"/>
                <a:ea typeface="Calibri" panose="020F0502020204030204" pitchFamily="34" charset="0"/>
                <a:cs typeface="Times New Roman" panose="02020603050405020304" pitchFamily="18" charset="0"/>
              </a:rPr>
              <a:t>h = 0.5 </a:t>
            </a:r>
            <a:r>
              <a:rPr lang="en-US" dirty="0">
                <a:latin typeface="Times New Roman" panose="02020603050405020304" pitchFamily="18" charset="0"/>
                <a:ea typeface="Calibri" panose="020F0502020204030204" pitchFamily="34" charset="0"/>
                <a:cs typeface="Times New Roman" panose="02020603050405020304" pitchFamily="18" charset="0"/>
              </a:rPr>
              <a:t>mm</a:t>
            </a:r>
            <a:r>
              <a:rPr lang="ru-RU" dirty="0">
                <a:latin typeface="Times New Roman" panose="02020603050405020304" pitchFamily="18"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 name="Прямоугольник 16"/>
          <p:cNvSpPr/>
          <p:nvPr/>
        </p:nvSpPr>
        <p:spPr>
          <a:xfrm>
            <a:off x="276912" y="3969738"/>
            <a:ext cx="5388598" cy="1685077"/>
          </a:xfrm>
          <a:prstGeom prst="rect">
            <a:avLst/>
          </a:prstGeom>
        </p:spPr>
        <p:txBody>
          <a:bodyPr wrap="square">
            <a:spAutoFit/>
          </a:bodyPr>
          <a:lstStyle/>
          <a:p>
            <a:pPr algn="ct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The dependence of the deviation from the trajectory of the manipulator built on drives with one motor at different values of the cutting depth and feed velocity</a:t>
            </a:r>
            <a:r>
              <a:rPr lang="ru-RU" dirty="0">
                <a:latin typeface="Times New Roman" panose="02020603050405020304" pitchFamily="18" charset="0"/>
                <a:ea typeface="Calibri" panose="020F0502020204030204" pitchFamily="34" charset="0"/>
                <a:cs typeface="Times New Roman" panose="02020603050405020304" pitchFamily="18" charset="0"/>
              </a:rPr>
              <a:t>: </a:t>
            </a:r>
            <a:br>
              <a:rPr lang="en-US" dirty="0">
                <a:latin typeface="Times New Roman" panose="02020603050405020304" pitchFamily="18" charset="0"/>
                <a:ea typeface="Calibri" panose="020F0502020204030204" pitchFamily="34" charset="0"/>
                <a:cs typeface="Times New Roman" panose="02020603050405020304" pitchFamily="18" charset="0"/>
              </a:rPr>
            </a:br>
            <a:r>
              <a:rPr lang="ru-RU" dirty="0">
                <a:latin typeface="Times New Roman" panose="02020603050405020304" pitchFamily="18" charset="0"/>
                <a:ea typeface="Calibri" panose="020F0502020204030204" pitchFamily="34" charset="0"/>
                <a:cs typeface="Times New Roman" panose="02020603050405020304" pitchFamily="18" charset="0"/>
              </a:rPr>
              <a:t>1 – </a:t>
            </a:r>
            <a:r>
              <a:rPr lang="en-US" dirty="0">
                <a:latin typeface="Times New Roman" panose="02020603050405020304" pitchFamily="18" charset="0"/>
                <a:ea typeface="Calibri" panose="020F0502020204030204" pitchFamily="34" charset="0"/>
                <a:cs typeface="Times New Roman" panose="02020603050405020304" pitchFamily="18" charset="0"/>
              </a:rPr>
              <a:t>at </a:t>
            </a:r>
            <a:r>
              <a:rPr lang="ru-RU" dirty="0">
                <a:latin typeface="Times New Roman" panose="02020603050405020304" pitchFamily="18" charset="0"/>
                <a:ea typeface="Calibri" panose="020F0502020204030204" pitchFamily="34" charset="0"/>
                <a:cs typeface="Times New Roman" panose="02020603050405020304" pitchFamily="18" charset="0"/>
              </a:rPr>
              <a:t>h = 1.5 </a:t>
            </a:r>
            <a:r>
              <a:rPr lang="en-US" dirty="0">
                <a:latin typeface="Times New Roman" panose="02020603050405020304" pitchFamily="18" charset="0"/>
                <a:ea typeface="Calibri" panose="020F0502020204030204" pitchFamily="34" charset="0"/>
                <a:cs typeface="Times New Roman" panose="02020603050405020304" pitchFamily="18" charset="0"/>
              </a:rPr>
              <a:t>mm</a:t>
            </a:r>
            <a:r>
              <a:rPr lang="ru-RU" dirty="0">
                <a:latin typeface="Times New Roman" panose="02020603050405020304" pitchFamily="18" charset="0"/>
                <a:ea typeface="Calibri" panose="020F0502020204030204" pitchFamily="34" charset="0"/>
                <a:cs typeface="Times New Roman" panose="02020603050405020304" pitchFamily="18" charset="0"/>
              </a:rPr>
              <a:t>, </a:t>
            </a:r>
            <a:br>
              <a:rPr lang="ru-RU" dirty="0">
                <a:latin typeface="Times New Roman" panose="02020603050405020304" pitchFamily="18" charset="0"/>
                <a:ea typeface="Calibri" panose="020F0502020204030204" pitchFamily="34" charset="0"/>
                <a:cs typeface="Times New Roman" panose="02020603050405020304" pitchFamily="18" charset="0"/>
              </a:rPr>
            </a:br>
            <a:r>
              <a:rPr lang="ru-RU" dirty="0">
                <a:latin typeface="Times New Roman" panose="02020603050405020304" pitchFamily="18" charset="0"/>
                <a:ea typeface="Calibri" panose="020F0502020204030204" pitchFamily="34" charset="0"/>
                <a:cs typeface="Times New Roman" panose="02020603050405020304" pitchFamily="18" charset="0"/>
              </a:rPr>
              <a:t>2 – </a:t>
            </a:r>
            <a:r>
              <a:rPr lang="en-US" dirty="0">
                <a:latin typeface="Times New Roman" panose="02020603050405020304" pitchFamily="18" charset="0"/>
                <a:ea typeface="Calibri" panose="020F0502020204030204" pitchFamily="34" charset="0"/>
                <a:cs typeface="Times New Roman" panose="02020603050405020304" pitchFamily="18" charset="0"/>
              </a:rPr>
              <a:t>at</a:t>
            </a:r>
            <a:r>
              <a:rPr lang="ru-RU" dirty="0">
                <a:latin typeface="Times New Roman" panose="02020603050405020304" pitchFamily="18" charset="0"/>
                <a:ea typeface="Calibri" panose="020F0502020204030204" pitchFamily="34" charset="0"/>
                <a:cs typeface="Times New Roman" panose="02020603050405020304" pitchFamily="18" charset="0"/>
              </a:rPr>
              <a:t>h = 1 </a:t>
            </a:r>
            <a:r>
              <a:rPr lang="en-US" dirty="0">
                <a:latin typeface="Times New Roman" panose="02020603050405020304" pitchFamily="18" charset="0"/>
                <a:ea typeface="Calibri" panose="020F0502020204030204" pitchFamily="34" charset="0"/>
                <a:cs typeface="Times New Roman" panose="02020603050405020304" pitchFamily="18" charset="0"/>
              </a:rPr>
              <a:t>mm</a:t>
            </a:r>
            <a:r>
              <a:rPr lang="ru-RU" dirty="0">
                <a:latin typeface="Times New Roman" panose="02020603050405020304" pitchFamily="18" charset="0"/>
                <a:ea typeface="Calibri" panose="020F0502020204030204" pitchFamily="34" charset="0"/>
                <a:cs typeface="Times New Roman" panose="02020603050405020304" pitchFamily="18" charset="0"/>
              </a:rPr>
              <a:t>, 3 – </a:t>
            </a:r>
            <a:r>
              <a:rPr lang="en-US" dirty="0">
                <a:latin typeface="Times New Roman" panose="02020603050405020304" pitchFamily="18" charset="0"/>
                <a:ea typeface="Calibri" panose="020F0502020204030204" pitchFamily="34" charset="0"/>
                <a:cs typeface="Times New Roman" panose="02020603050405020304" pitchFamily="18" charset="0"/>
              </a:rPr>
              <a:t>at </a:t>
            </a:r>
            <a:r>
              <a:rPr lang="ru-RU" dirty="0">
                <a:latin typeface="Times New Roman" panose="02020603050405020304" pitchFamily="18" charset="0"/>
                <a:ea typeface="Calibri" panose="020F0502020204030204" pitchFamily="34" charset="0"/>
                <a:cs typeface="Times New Roman" panose="02020603050405020304" pitchFamily="18" charset="0"/>
              </a:rPr>
              <a:t>h = 0.5 </a:t>
            </a:r>
            <a:r>
              <a:rPr lang="en-US" dirty="0">
                <a:latin typeface="Times New Roman" panose="02020603050405020304" pitchFamily="18" charset="0"/>
                <a:ea typeface="Calibri" panose="020F0502020204030204" pitchFamily="34" charset="0"/>
                <a:cs typeface="Times New Roman" panose="02020603050405020304" pitchFamily="18" charset="0"/>
              </a:rPr>
              <a:t>mm</a:t>
            </a:r>
            <a:r>
              <a:rPr lang="ru-RU" dirty="0">
                <a:latin typeface="Times New Roman" panose="02020603050405020304" pitchFamily="18" charset="0"/>
                <a:ea typeface="Calibri" panose="020F0502020204030204" pitchFamily="34" charset="0"/>
                <a:cs typeface="Times New Roman" panose="02020603050405020304" pitchFamily="18" charset="0"/>
              </a:rPr>
              <a:t>.</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feld 4"/>
          <p:cNvSpPr txBox="1"/>
          <p:nvPr/>
        </p:nvSpPr>
        <p:spPr>
          <a:xfrm>
            <a:off x="386497" y="205614"/>
            <a:ext cx="9464513" cy="369332"/>
          </a:xfrm>
          <a:prstGeom prst="rect">
            <a:avLst/>
          </a:prstGeom>
          <a:noFill/>
        </p:spPr>
        <p:txBody>
          <a:bodyPr wrap="square" rtlCol="0">
            <a:spAutoFit/>
          </a:bodyPr>
          <a:lstStyle/>
          <a:p>
            <a:pPr algn="ctr"/>
            <a:r>
              <a:rPr lang="ru" u="sng" dirty="0">
                <a:latin typeface="Times New Roman" panose="02020603050405020304" pitchFamily="18" charset="0"/>
                <a:cs typeface="Times New Roman" panose="02020603050405020304" pitchFamily="18" charset="0"/>
              </a:rPr>
              <a:t>5. </a:t>
            </a:r>
            <a:r>
              <a:rPr lang="en-US" u="sng" dirty="0">
                <a:latin typeface="Times New Roman" panose="02020603050405020304" pitchFamily="18" charset="0"/>
                <a:cs typeface="Times New Roman" panose="02020603050405020304" pitchFamily="18" charset="0"/>
              </a:rPr>
              <a:t>Changes of manipulator deviation</a:t>
            </a:r>
            <a:r>
              <a:rPr lang="ru-RU" u="sng"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from the trajectory at different cutting parameters</a:t>
            </a:r>
            <a:endParaRPr lang="de-DE" u="sng" dirty="0">
              <a:latin typeface="Times New Roman" panose="02020603050405020304" pitchFamily="18" charset="0"/>
              <a:cs typeface="Times New Roman" panose="02020603050405020304" pitchFamily="18" charset="0"/>
            </a:endParaRPr>
          </a:p>
        </p:txBody>
      </p:sp>
      <p:graphicFrame>
        <p:nvGraphicFramePr>
          <p:cNvPr id="16" name="Объект 15"/>
          <p:cNvGraphicFramePr>
            <a:graphicFrameLocks noChangeAspect="1"/>
          </p:cNvGraphicFramePr>
          <p:nvPr/>
        </p:nvGraphicFramePr>
        <p:xfrm>
          <a:off x="649288" y="5910263"/>
          <a:ext cx="2181225" cy="889000"/>
        </p:xfrm>
        <a:graphic>
          <a:graphicData uri="http://schemas.openxmlformats.org/presentationml/2006/ole">
            <mc:AlternateContent xmlns:mc="http://schemas.openxmlformats.org/markup-compatibility/2006">
              <mc:Choice xmlns:v="urn:schemas-microsoft-com:vml" Requires="v">
                <p:oleObj spid="_x0000_s22553" name="Уравнение" r:id="rId3" imgW="1155600" imgH="469800" progId="Equation.3">
                  <p:embed/>
                </p:oleObj>
              </mc:Choice>
              <mc:Fallback>
                <p:oleObj name="Уравнение" r:id="rId3" imgW="1155600" imgH="469800" progId="Equation.3">
                  <p:embed/>
                  <p:pic>
                    <p:nvPicPr>
                      <p:cNvPr id="16" name="Объект 15"/>
                      <p:cNvPicPr>
                        <a:picLocks noChangeAspect="1" noChangeArrowheads="1"/>
                      </p:cNvPicPr>
                      <p:nvPr/>
                    </p:nvPicPr>
                    <p:blipFill>
                      <a:blip r:embed="rId4"/>
                      <a:srcRect/>
                      <a:stretch>
                        <a:fillRect/>
                      </a:stretch>
                    </p:blipFill>
                    <p:spPr bwMode="auto">
                      <a:xfrm>
                        <a:off x="649288" y="5910263"/>
                        <a:ext cx="2181225" cy="889000"/>
                      </a:xfrm>
                      <a:prstGeom prst="rect">
                        <a:avLst/>
                      </a:prstGeom>
                      <a:noFill/>
                    </p:spPr>
                  </p:pic>
                </p:oleObj>
              </mc:Fallback>
            </mc:AlternateContent>
          </a:graphicData>
        </a:graphic>
      </p:graphicFrame>
      <p:sp>
        <p:nvSpPr>
          <p:cNvPr id="20" name="Прямоугольник 19"/>
          <p:cNvSpPr/>
          <p:nvPr/>
        </p:nvSpPr>
        <p:spPr>
          <a:xfrm>
            <a:off x="2901096" y="6045483"/>
            <a:ext cx="8175397" cy="646331"/>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The average value of  the absolute value of the deviation of tool from the trajectory, measured along the normal direction to the processed surface.</a:t>
            </a:r>
            <a:endParaRPr lang="ru-RU" dirty="0"/>
          </a:p>
        </p:txBody>
      </p:sp>
      <p:pic>
        <p:nvPicPr>
          <p:cNvPr id="4" name="Рисунок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954385"/>
            <a:ext cx="6207529" cy="2754591"/>
          </a:xfrm>
          <a:prstGeom prst="rect">
            <a:avLst/>
          </a:prstGeom>
        </p:spPr>
      </p:pic>
      <p:pic>
        <p:nvPicPr>
          <p:cNvPr id="5"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1752" y="1022296"/>
            <a:ext cx="6218150" cy="2759304"/>
          </a:xfrm>
          <a:prstGeom prst="rect">
            <a:avLst/>
          </a:prstGeom>
        </p:spPr>
      </p:pic>
    </p:spTree>
    <p:extLst>
      <p:ext uri="{BB962C8B-B14F-4D97-AF65-F5344CB8AC3E}">
        <p14:creationId xmlns:p14="http://schemas.microsoft.com/office/powerpoint/2010/main" val="3685386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Таблица 2"/>
          <p:cNvGraphicFramePr>
            <a:graphicFrameLocks noGrp="1"/>
          </p:cNvGraphicFramePr>
          <p:nvPr/>
        </p:nvGraphicFramePr>
        <p:xfrm>
          <a:off x="316854" y="2327712"/>
          <a:ext cx="11349871" cy="4149185"/>
        </p:xfrm>
        <a:graphic>
          <a:graphicData uri="http://schemas.openxmlformats.org/drawingml/2006/table">
            <a:tbl>
              <a:tblPr firstRow="1" firstCol="1" bandRow="1">
                <a:tableStyleId>{5C22544A-7EE6-4342-B048-85BDC9FD1C3A}</a:tableStyleId>
              </a:tblPr>
              <a:tblGrid>
                <a:gridCol w="1688137">
                  <a:extLst>
                    <a:ext uri="{9D8B030D-6E8A-4147-A177-3AD203B41FA5}">
                      <a16:colId xmlns:a16="http://schemas.microsoft.com/office/drawing/2014/main" val="20000"/>
                    </a:ext>
                  </a:extLst>
                </a:gridCol>
                <a:gridCol w="1688137">
                  <a:extLst>
                    <a:ext uri="{9D8B030D-6E8A-4147-A177-3AD203B41FA5}">
                      <a16:colId xmlns:a16="http://schemas.microsoft.com/office/drawing/2014/main" val="20001"/>
                    </a:ext>
                  </a:extLst>
                </a:gridCol>
                <a:gridCol w="1689321">
                  <a:extLst>
                    <a:ext uri="{9D8B030D-6E8A-4147-A177-3AD203B41FA5}">
                      <a16:colId xmlns:a16="http://schemas.microsoft.com/office/drawing/2014/main" val="20002"/>
                    </a:ext>
                  </a:extLst>
                </a:gridCol>
                <a:gridCol w="1689321">
                  <a:extLst>
                    <a:ext uri="{9D8B030D-6E8A-4147-A177-3AD203B41FA5}">
                      <a16:colId xmlns:a16="http://schemas.microsoft.com/office/drawing/2014/main" val="20003"/>
                    </a:ext>
                  </a:extLst>
                </a:gridCol>
                <a:gridCol w="1536394">
                  <a:extLst>
                    <a:ext uri="{9D8B030D-6E8A-4147-A177-3AD203B41FA5}">
                      <a16:colId xmlns:a16="http://schemas.microsoft.com/office/drawing/2014/main" val="20004"/>
                    </a:ext>
                  </a:extLst>
                </a:gridCol>
                <a:gridCol w="1536394">
                  <a:extLst>
                    <a:ext uri="{9D8B030D-6E8A-4147-A177-3AD203B41FA5}">
                      <a16:colId xmlns:a16="http://schemas.microsoft.com/office/drawing/2014/main" val="20005"/>
                    </a:ext>
                  </a:extLst>
                </a:gridCol>
                <a:gridCol w="1522167">
                  <a:extLst>
                    <a:ext uri="{9D8B030D-6E8A-4147-A177-3AD203B41FA5}">
                      <a16:colId xmlns:a16="http://schemas.microsoft.com/office/drawing/2014/main" val="20006"/>
                    </a:ext>
                  </a:extLst>
                </a:gridCol>
              </a:tblGrid>
              <a:tr h="486919">
                <a:tc rowSpan="3">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S</a:t>
                      </a:r>
                      <a:r>
                        <a:rPr lang="ru-RU" sz="18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m</a:t>
                      </a:r>
                      <a:r>
                        <a:rPr lang="ru-RU" sz="1800" dirty="0">
                          <a:effectLst/>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6">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Linear stiffness of the manipulator along OY axis</a:t>
                      </a:r>
                      <a:r>
                        <a:rPr lang="ru-RU" sz="18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N</a:t>
                      </a:r>
                      <a:r>
                        <a:rPr lang="ru-RU" sz="1800" dirty="0">
                          <a:effectLst/>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m</a:t>
                      </a:r>
                      <a:endParaRPr lang="ru-RU"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486919">
                <a:tc vMerge="1">
                  <a:txBody>
                    <a:bodyPr/>
                    <a:lstStyle/>
                    <a:p>
                      <a:endParaRPr lang="ru-RU"/>
                    </a:p>
                  </a:txBody>
                  <a:tcPr/>
                </a:tc>
                <a:tc gridSpan="2">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at h</a:t>
                      </a:r>
                      <a:r>
                        <a:rPr lang="ru-RU" sz="1800" dirty="0">
                          <a:effectLst/>
                          <a:latin typeface="Times New Roman" panose="02020603050405020304" pitchFamily="18" charset="0"/>
                          <a:cs typeface="Times New Roman" panose="02020603050405020304" pitchFamily="18" charset="0"/>
                        </a:rPr>
                        <a:t> = 0.</a:t>
                      </a:r>
                      <a:r>
                        <a:rPr lang="en-US" sz="1800" dirty="0">
                          <a:effectLst/>
                          <a:latin typeface="Times New Roman" panose="02020603050405020304" pitchFamily="18" charset="0"/>
                          <a:cs typeface="Times New Roman" panose="02020603050405020304" pitchFamily="18" charset="0"/>
                        </a:rPr>
                        <a:t>5</a:t>
                      </a:r>
                      <a:r>
                        <a:rPr lang="ru-RU" sz="18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mm</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ru-RU"/>
                    </a:p>
                  </a:txBody>
                  <a:tcPr/>
                </a:tc>
                <a:tc gridSpan="2">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at h</a:t>
                      </a:r>
                      <a:r>
                        <a:rPr lang="ru-RU" sz="1800" dirty="0">
                          <a:effectLst/>
                          <a:latin typeface="Times New Roman" panose="02020603050405020304" pitchFamily="18" charset="0"/>
                          <a:cs typeface="Times New Roman" panose="02020603050405020304" pitchFamily="18" charset="0"/>
                        </a:rPr>
                        <a:t> = </a:t>
                      </a:r>
                      <a:r>
                        <a:rPr lang="en-US" sz="1800" dirty="0">
                          <a:effectLst/>
                          <a:latin typeface="Times New Roman" panose="02020603050405020304" pitchFamily="18" charset="0"/>
                          <a:cs typeface="Times New Roman" panose="02020603050405020304" pitchFamily="18" charset="0"/>
                        </a:rPr>
                        <a:t>1</a:t>
                      </a:r>
                      <a:r>
                        <a:rPr lang="ru-RU" sz="18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mm</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ru-RU"/>
                    </a:p>
                  </a:txBody>
                  <a:tcPr/>
                </a:tc>
                <a:tc gridSpan="2">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at h</a:t>
                      </a:r>
                      <a:r>
                        <a:rPr lang="ru-RU" sz="1800" dirty="0">
                          <a:effectLst/>
                          <a:latin typeface="Times New Roman" panose="02020603050405020304" pitchFamily="18" charset="0"/>
                          <a:cs typeface="Times New Roman" panose="02020603050405020304" pitchFamily="18" charset="0"/>
                        </a:rPr>
                        <a:t> = 1.5 </a:t>
                      </a:r>
                      <a:r>
                        <a:rPr lang="en-US" sz="1800" dirty="0">
                          <a:effectLst/>
                          <a:latin typeface="Times New Roman" panose="02020603050405020304" pitchFamily="18" charset="0"/>
                          <a:cs typeface="Times New Roman" panose="02020603050405020304" pitchFamily="18" charset="0"/>
                        </a:rPr>
                        <a:t>mm</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ru-RU"/>
                    </a:p>
                  </a:txBody>
                  <a:tcPr/>
                </a:tc>
                <a:extLst>
                  <a:ext uri="{0D108BD9-81ED-4DB2-BD59-A6C34878D82A}">
                    <a16:rowId xmlns:a16="http://schemas.microsoft.com/office/drawing/2014/main" val="10001"/>
                  </a:ext>
                </a:extLst>
              </a:tr>
              <a:tr h="1209215">
                <a:tc vMerge="1">
                  <a:txBody>
                    <a:bodyPr/>
                    <a:lstStyle/>
                    <a:p>
                      <a:endParaRPr lang="ru-RU"/>
                    </a:p>
                  </a:txBody>
                  <a:tcPr/>
                </a:tc>
                <a:tc>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manipulator with dual</a:t>
                      </a:r>
                      <a:r>
                        <a:rPr lang="en-US" sz="1800" baseline="0" dirty="0">
                          <a:effectLst/>
                          <a:latin typeface="Times New Roman" panose="02020603050405020304" pitchFamily="18" charset="0"/>
                          <a:cs typeface="Times New Roman" panose="02020603050405020304" pitchFamily="18" charset="0"/>
                        </a:rPr>
                        <a:t> motor drives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manipulator with one </a:t>
                      </a:r>
                      <a:r>
                        <a:rPr lang="en-US" sz="1800" baseline="0" dirty="0">
                          <a:effectLst/>
                          <a:latin typeface="Times New Roman" panose="02020603050405020304" pitchFamily="18" charset="0"/>
                          <a:cs typeface="Times New Roman" panose="02020603050405020304" pitchFamily="18" charset="0"/>
                        </a:rPr>
                        <a:t>motor drive</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manipulator with dual</a:t>
                      </a:r>
                      <a:r>
                        <a:rPr lang="en-US" sz="1800" baseline="0" dirty="0">
                          <a:effectLst/>
                          <a:latin typeface="Times New Roman" panose="02020603050405020304" pitchFamily="18" charset="0"/>
                          <a:cs typeface="Times New Roman" panose="02020603050405020304" pitchFamily="18" charset="0"/>
                        </a:rPr>
                        <a:t> motor drives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manipulator with one </a:t>
                      </a:r>
                      <a:r>
                        <a:rPr lang="en-US" sz="1800" baseline="0" dirty="0">
                          <a:effectLst/>
                          <a:latin typeface="Times New Roman" panose="02020603050405020304" pitchFamily="18" charset="0"/>
                          <a:cs typeface="Times New Roman" panose="02020603050405020304" pitchFamily="18" charset="0"/>
                        </a:rPr>
                        <a:t>motor drive</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manipulator with dual</a:t>
                      </a:r>
                      <a:r>
                        <a:rPr lang="en-US" sz="1800" baseline="0" dirty="0">
                          <a:effectLst/>
                          <a:latin typeface="Times New Roman" panose="02020603050405020304" pitchFamily="18" charset="0"/>
                          <a:cs typeface="Times New Roman" panose="02020603050405020304" pitchFamily="18" charset="0"/>
                        </a:rPr>
                        <a:t> motor drives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latin typeface="Times New Roman" panose="02020603050405020304" pitchFamily="18" charset="0"/>
                          <a:cs typeface="Times New Roman" panose="02020603050405020304" pitchFamily="18" charset="0"/>
                        </a:rPr>
                        <a:t>manipulator with one </a:t>
                      </a:r>
                      <a:r>
                        <a:rPr lang="en-US" sz="1800" baseline="0" dirty="0">
                          <a:effectLst/>
                          <a:latin typeface="Times New Roman" panose="02020603050405020304" pitchFamily="18" charset="0"/>
                          <a:cs typeface="Times New Roman" panose="02020603050405020304" pitchFamily="18" charset="0"/>
                        </a:rPr>
                        <a:t>motor drive</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05375">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0.002</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141330000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101840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288370000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175270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452550000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227900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86919">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0.003</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95870000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131000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195530000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214580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306420000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269240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86919">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0.0</a:t>
                      </a:r>
                      <a:r>
                        <a:rPr lang="en-US" sz="1800">
                          <a:effectLst/>
                          <a:latin typeface="Times New Roman" panose="02020603050405020304" pitchFamily="18" charset="0"/>
                          <a:cs typeface="Times New Roman" panose="02020603050405020304" pitchFamily="18" charset="0"/>
                        </a:rPr>
                        <a:t>05</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58380000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176100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119020000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268690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186300000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321740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86919">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0.00</a:t>
                      </a:r>
                      <a:r>
                        <a:rPr lang="en-US" sz="1800">
                          <a:effectLst/>
                          <a:latin typeface="Times New Roman" panose="02020603050405020304" pitchFamily="18" charset="0"/>
                          <a:cs typeface="Times New Roman" panose="02020603050405020304" pitchFamily="18" charset="0"/>
                        </a:rPr>
                        <a:t>7</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41020000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210810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83840000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a:effectLst/>
                          <a:latin typeface="Times New Roman" panose="02020603050405020304" pitchFamily="18" charset="0"/>
                          <a:cs typeface="Times New Roman" panose="02020603050405020304" pitchFamily="18" charset="0"/>
                        </a:rPr>
                        <a:t>305760</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131360000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ru-RU" sz="1800" dirty="0">
                          <a:effectLst/>
                          <a:latin typeface="Times New Roman" panose="02020603050405020304" pitchFamily="18" charset="0"/>
                          <a:cs typeface="Times New Roman" panose="02020603050405020304" pitchFamily="18" charset="0"/>
                        </a:rPr>
                        <a:t>355180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graphicFrame>
        <p:nvGraphicFramePr>
          <p:cNvPr id="16" name="Объект 15"/>
          <p:cNvGraphicFramePr>
            <a:graphicFrameLocks noChangeAspect="1"/>
          </p:cNvGraphicFramePr>
          <p:nvPr/>
        </p:nvGraphicFramePr>
        <p:xfrm>
          <a:off x="1513517" y="859314"/>
          <a:ext cx="1271587" cy="1035050"/>
        </p:xfrm>
        <a:graphic>
          <a:graphicData uri="http://schemas.openxmlformats.org/presentationml/2006/ole">
            <mc:AlternateContent xmlns:mc="http://schemas.openxmlformats.org/markup-compatibility/2006">
              <mc:Choice xmlns:v="urn:schemas-microsoft-com:vml" Requires="v">
                <p:oleObj spid="_x0000_s23625" name="Уравнение" r:id="rId3" imgW="507960" imgH="406080" progId="Equation.3">
                  <p:embed/>
                </p:oleObj>
              </mc:Choice>
              <mc:Fallback>
                <p:oleObj name="Уравнение" r:id="rId3" imgW="507960" imgH="406080" progId="Equation.3">
                  <p:embed/>
                  <p:pic>
                    <p:nvPicPr>
                      <p:cNvPr id="16" name="Объект 15"/>
                      <p:cNvPicPr>
                        <a:picLocks noChangeAspect="1" noChangeArrowheads="1"/>
                      </p:cNvPicPr>
                      <p:nvPr/>
                    </p:nvPicPr>
                    <p:blipFill>
                      <a:blip r:embed="rId4"/>
                      <a:srcRect/>
                      <a:stretch>
                        <a:fillRect/>
                      </a:stretch>
                    </p:blipFill>
                    <p:spPr bwMode="auto">
                      <a:xfrm>
                        <a:off x="1513517" y="859314"/>
                        <a:ext cx="1271587" cy="1035050"/>
                      </a:xfrm>
                      <a:prstGeom prst="rect">
                        <a:avLst/>
                      </a:prstGeom>
                      <a:noFill/>
                    </p:spPr>
                  </p:pic>
                </p:oleObj>
              </mc:Fallback>
            </mc:AlternateContent>
          </a:graphicData>
        </a:graphic>
      </p:graphicFrame>
      <p:sp>
        <p:nvSpPr>
          <p:cNvPr id="17" name="Textfeld 4"/>
          <p:cNvSpPr txBox="1"/>
          <p:nvPr/>
        </p:nvSpPr>
        <p:spPr>
          <a:xfrm>
            <a:off x="316854" y="87867"/>
            <a:ext cx="11702321" cy="646331"/>
          </a:xfrm>
          <a:prstGeom prst="rect">
            <a:avLst/>
          </a:prstGeom>
          <a:noFill/>
        </p:spPr>
        <p:txBody>
          <a:bodyPr wrap="square" rtlCol="0">
            <a:spAutoFit/>
          </a:bodyPr>
          <a:lstStyle/>
          <a:p>
            <a:pPr algn="ctr"/>
            <a:r>
              <a:rPr lang="ru" u="sng" dirty="0">
                <a:latin typeface="Times New Roman" panose="02020603050405020304" pitchFamily="18" charset="0"/>
                <a:cs typeface="Times New Roman" panose="02020603050405020304" pitchFamily="18" charset="0"/>
              </a:rPr>
              <a:t>6. </a:t>
            </a:r>
            <a:r>
              <a:rPr lang="en-US" u="sng" dirty="0">
                <a:latin typeface="Times New Roman" panose="02020603050405020304" pitchFamily="18" charset="0"/>
                <a:cs typeface="Times New Roman" panose="02020603050405020304" pitchFamily="18" charset="0"/>
              </a:rPr>
              <a:t>Variations of the linear stiffness value of manipulator, measured along the normal direction to the processed surface, at different cutting parameters</a:t>
            </a:r>
            <a:r>
              <a:rPr lang="ru-RU" u="sng"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and at system nonlinearities</a:t>
            </a:r>
            <a:endParaRPr lang="de-DE" u="sng"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826523" y="713792"/>
            <a:ext cx="5373278" cy="147732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 cutting force component</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acting along the direction normal to the processed surface;</a:t>
            </a:r>
          </a:p>
          <a:p>
            <a:pPr algn="just"/>
            <a:r>
              <a:rPr lang="en-US" dirty="0">
                <a:latin typeface="Times New Roman" panose="02020603050405020304" pitchFamily="18" charset="0"/>
                <a:cs typeface="Times New Roman" panose="02020603050405020304" pitchFamily="18" charset="0"/>
              </a:rPr>
              <a:t>– deviation of the manipulator tool from its desired position measured along the direction normal to the processed surface</a:t>
            </a:r>
            <a:r>
              <a:rPr lang="ru-RU" dirty="0">
                <a:latin typeface="Times New Roman" panose="02020603050405020304" pitchFamily="18" charset="0"/>
                <a:cs typeface="Times New Roman" panose="02020603050405020304" pitchFamily="18" charset="0"/>
              </a:rPr>
              <a:t>.</a:t>
            </a:r>
          </a:p>
        </p:txBody>
      </p:sp>
      <p:sp>
        <p:nvSpPr>
          <p:cNvPr id="24" name="Rectangle 19"/>
          <p:cNvSpPr>
            <a:spLocks noChangeArrowheads="1"/>
          </p:cNvSpPr>
          <p:nvPr/>
        </p:nvSpPr>
        <p:spPr bwMode="auto">
          <a:xfrm>
            <a:off x="2149311" y="4296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5" name="Объект 24"/>
          <p:cNvGraphicFramePr>
            <a:graphicFrameLocks noChangeAspect="1"/>
          </p:cNvGraphicFramePr>
          <p:nvPr/>
        </p:nvGraphicFramePr>
        <p:xfrm>
          <a:off x="4468304" y="1308235"/>
          <a:ext cx="358219" cy="373146"/>
        </p:xfrm>
        <a:graphic>
          <a:graphicData uri="http://schemas.openxmlformats.org/presentationml/2006/ole">
            <mc:AlternateContent xmlns:mc="http://schemas.openxmlformats.org/markup-compatibility/2006">
              <mc:Choice xmlns:v="urn:schemas-microsoft-com:vml" Requires="v">
                <p:oleObj spid="_x0000_s23626" name="Уравнение" r:id="rId5" imgW="190417" imgH="203112" progId="Equation.3">
                  <p:embed/>
                </p:oleObj>
              </mc:Choice>
              <mc:Fallback>
                <p:oleObj name="Уравнение" r:id="rId5" imgW="190417" imgH="203112" progId="Equation.3">
                  <p:embed/>
                  <p:pic>
                    <p:nvPicPr>
                      <p:cNvPr id="25" name="Объект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304" y="1308235"/>
                        <a:ext cx="358219" cy="373146"/>
                      </a:xfrm>
                      <a:prstGeom prst="rect">
                        <a:avLst/>
                      </a:prstGeom>
                      <a:noFill/>
                    </p:spPr>
                  </p:pic>
                </p:oleObj>
              </mc:Fallback>
            </mc:AlternateContent>
          </a:graphicData>
        </a:graphic>
      </p:graphicFrame>
      <p:sp>
        <p:nvSpPr>
          <p:cNvPr id="26"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7" name="Объект 26"/>
          <p:cNvGraphicFramePr>
            <a:graphicFrameLocks noChangeAspect="1"/>
          </p:cNvGraphicFramePr>
          <p:nvPr/>
        </p:nvGraphicFramePr>
        <p:xfrm>
          <a:off x="4431238" y="734198"/>
          <a:ext cx="395285" cy="429657"/>
        </p:xfrm>
        <a:graphic>
          <a:graphicData uri="http://schemas.openxmlformats.org/presentationml/2006/ole">
            <mc:AlternateContent xmlns:mc="http://schemas.openxmlformats.org/markup-compatibility/2006">
              <mc:Choice xmlns:v="urn:schemas-microsoft-com:vml" Requires="v">
                <p:oleObj spid="_x0000_s23627" name="Уравнение" r:id="rId7" imgW="177569" imgH="202936" progId="Equation.3">
                  <p:embed/>
                </p:oleObj>
              </mc:Choice>
              <mc:Fallback>
                <p:oleObj name="Уравнение" r:id="rId7" imgW="177569" imgH="202936" progId="Equation.3">
                  <p:embed/>
                  <p:pic>
                    <p:nvPicPr>
                      <p:cNvPr id="27" name="Объект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1238" y="734198"/>
                        <a:ext cx="395285" cy="429657"/>
                      </a:xfrm>
                      <a:prstGeom prst="rect">
                        <a:avLst/>
                      </a:prstGeom>
                      <a:noFill/>
                    </p:spPr>
                  </p:pic>
                </p:oleObj>
              </mc:Fallback>
            </mc:AlternateContent>
          </a:graphicData>
        </a:graphic>
      </p:graphicFrame>
    </p:spTree>
    <p:extLst>
      <p:ext uri="{BB962C8B-B14F-4D97-AF65-F5344CB8AC3E}">
        <p14:creationId xmlns:p14="http://schemas.microsoft.com/office/powerpoint/2010/main" val="2284399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5684" y="932842"/>
            <a:ext cx="11229654" cy="5153719"/>
          </a:xfrm>
          <a:prstGeom prst="rect">
            <a:avLst/>
          </a:prstGeom>
        </p:spPr>
        <p:txBody>
          <a:bodyPr wrap="square">
            <a:spAutoFit/>
          </a:bodyPr>
          <a:lstStyle/>
          <a:p>
            <a:pPr marL="457200" indent="-457200" algn="just">
              <a:lnSpc>
                <a:spcPct val="115000"/>
              </a:lnSpc>
              <a:buAutoNum type="arabicPeriod"/>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In order t</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o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increase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accuracy</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and</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performance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of</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r</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obotic</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milling</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technological</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robots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based</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on</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dual motor servo drives,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closed</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by</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position</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control loops of</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manipulator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links</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can</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be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used</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15000"/>
              </a:lnSpc>
              <a:buAutoNum type="arabicPeriod"/>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In order t</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o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improve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dynamic</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parameters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of</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such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robots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it</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advisable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to</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apply</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impedance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control</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implemented</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at</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introduction</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of</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velocity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corrective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control loops of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manipulator</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links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15000"/>
              </a:lnSpc>
              <a:buAutoNum type="arabicPeriod"/>
            </a:pP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proposed</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solution</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allows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us to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significantly</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increas</a:t>
            </a:r>
            <a:r>
              <a:rPr lang="en-US" sz="2200">
                <a:latin typeface="Times New Roman" panose="02020603050405020304" pitchFamily="18" charset="0"/>
                <a:ea typeface="Times New Roman" panose="02020603050405020304" pitchFamily="18" charset="0"/>
                <a:cs typeface="Times New Roman" panose="02020603050405020304" pitchFamily="18" charset="0"/>
              </a:rPr>
              <a:t>e</a:t>
            </a:r>
            <a:r>
              <a:rPr lang="ru-RU" sz="220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static</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and</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dynamic</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stiffness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of</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robot</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by control means without any changes in mechanical robot components. This fact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gives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an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opportunity</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to</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weaken</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influence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of</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cutting</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forces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on</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tool</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de</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viation</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from</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desired</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trajectory</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and</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to</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improve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performance</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of</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robotic</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milling</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on</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this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200" dirty="0" err="1">
                <a:latin typeface="Times New Roman" panose="02020603050405020304" pitchFamily="18" charset="0"/>
                <a:ea typeface="Times New Roman" panose="02020603050405020304" pitchFamily="18" charset="0"/>
                <a:cs typeface="Times New Roman" panose="02020603050405020304" pitchFamily="18" charset="0"/>
              </a:rPr>
              <a:t>basis</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15000"/>
              </a:lnSpc>
              <a:buAutoNum type="arabicPeriod"/>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The results of computing experiments have shown a considerable increment of accuracy and tenfold gain in performance of the suggested solution in comparison with the robot with traditional structure of servo drives, closed by position control loops of their motor shafts. </a:t>
            </a:r>
            <a:endParaRPr lang="ru-RU" sz="22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feld 4"/>
          <p:cNvSpPr txBox="1"/>
          <p:nvPr/>
        </p:nvSpPr>
        <p:spPr>
          <a:xfrm>
            <a:off x="285684" y="409622"/>
            <a:ext cx="11642613"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Conclusions of the simulation results</a:t>
            </a:r>
            <a:endParaRPr lang="de-DE"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469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19"/>
          <p:cNvSpPr/>
          <p:nvPr/>
        </p:nvSpPr>
        <p:spPr>
          <a:xfrm>
            <a:off x="457200" y="892465"/>
            <a:ext cx="11374100" cy="5262979"/>
          </a:xfrm>
          <a:prstGeom prst="rect">
            <a:avLst/>
          </a:prstGeom>
        </p:spPr>
        <p:txBody>
          <a:bodyPr wrap="square">
            <a:spAutoFit/>
          </a:bodyPr>
          <a:lstStyle/>
          <a:p>
            <a:pPr algn="just"/>
            <a:r>
              <a:rPr lang="en-GB" sz="2400" b="1" dirty="0">
                <a:latin typeface="Times New Roman" panose="02020603050405020304" pitchFamily="18" charset="0"/>
                <a:ea typeface="SimSun" panose="02010600030101010101" pitchFamily="2" charset="-122"/>
              </a:rPr>
              <a:t>Research objective</a:t>
            </a:r>
            <a:r>
              <a:rPr lang="ru-RU" sz="2400" b="1" dirty="0">
                <a:latin typeface="Times New Roman" panose="02020603050405020304" pitchFamily="18" charset="0"/>
                <a:ea typeface="SimSun" panose="02010600030101010101" pitchFamily="2" charset="-122"/>
              </a:rPr>
              <a:t> </a:t>
            </a:r>
            <a:r>
              <a:rPr lang="ru-RU" sz="2400" dirty="0">
                <a:latin typeface="Times New Roman" panose="02020603050405020304" pitchFamily="18" charset="0"/>
                <a:ea typeface="SimSun" panose="02010600030101010101" pitchFamily="2" charset="-122"/>
              </a:rPr>
              <a:t>– </a:t>
            </a:r>
            <a:r>
              <a:rPr lang="en-GB" sz="2400" dirty="0">
                <a:latin typeface="Times New Roman" panose="02020603050405020304" pitchFamily="18" charset="0"/>
                <a:ea typeface="SimSun" panose="02010600030101010101" pitchFamily="2" charset="-122"/>
              </a:rPr>
              <a:t>creation of procedure of evaluating motion accuracy of technological robots, built on traditional drives with one motor and on precision dual-motor drives.</a:t>
            </a:r>
            <a:endParaRPr lang="ru" sz="2400" dirty="0">
              <a:latin typeface="Times New Roman" panose="02020603050405020304" pitchFamily="18" charset="0"/>
              <a:ea typeface="SimSun" panose="02010600030101010101" pitchFamily="2" charset="-122"/>
            </a:endParaRPr>
          </a:p>
          <a:p>
            <a:endParaRPr lang="ru-RU" sz="2400" dirty="0">
              <a:latin typeface="Times New Roman" panose="02020603050405020304" pitchFamily="18" charset="0"/>
              <a:ea typeface="SimSun" panose="02010600030101010101" pitchFamily="2" charset="-122"/>
            </a:endParaRPr>
          </a:p>
          <a:p>
            <a:r>
              <a:rPr lang="en-GB" sz="2400" b="1" dirty="0">
                <a:latin typeface="Times New Roman" panose="02020603050405020304" pitchFamily="18" charset="0"/>
                <a:ea typeface="SimSun" panose="02010600030101010101" pitchFamily="2" charset="-122"/>
              </a:rPr>
              <a:t>Research tasks</a:t>
            </a:r>
            <a:r>
              <a:rPr lang="en-US" sz="2400" dirty="0">
                <a:latin typeface="Times New Roman" panose="02020603050405020304" pitchFamily="18" charset="0"/>
                <a:ea typeface="SimSun" panose="02010600030101010101" pitchFamily="2" charset="-122"/>
              </a:rPr>
              <a:t>:</a:t>
            </a:r>
            <a:endParaRPr lang="ru-RU" sz="2400" dirty="0">
              <a:latin typeface="Times New Roman" panose="02020603050405020304" pitchFamily="18" charset="0"/>
              <a:ea typeface="SimSun" panose="02010600030101010101" pitchFamily="2" charset="-122"/>
            </a:endParaRPr>
          </a:p>
          <a:p>
            <a:pPr marL="457200" indent="-457200" algn="just">
              <a:buAutoNum type="arabicPeriod"/>
            </a:pPr>
            <a:r>
              <a:rPr lang="en-GB" sz="2400" dirty="0">
                <a:latin typeface="Times New Roman" panose="02020603050405020304" pitchFamily="18" charset="0"/>
                <a:ea typeface="SimSun" panose="02010600030101010101" pitchFamily="2" charset="-122"/>
              </a:rPr>
              <a:t>Definition of</a:t>
            </a:r>
            <a:r>
              <a:rPr lang="ru-RU" sz="2400" dirty="0">
                <a:latin typeface="Times New Roman" panose="02020603050405020304" pitchFamily="18" charset="0"/>
                <a:ea typeface="SimSun" panose="02010600030101010101" pitchFamily="2" charset="-122"/>
              </a:rPr>
              <a:t> </a:t>
            </a:r>
            <a:r>
              <a:rPr lang="en-GB" sz="2400" dirty="0">
                <a:latin typeface="Times New Roman" panose="02020603050405020304" pitchFamily="18" charset="0"/>
                <a:ea typeface="SimSun" panose="02010600030101010101" pitchFamily="2" charset="-122"/>
              </a:rPr>
              <a:t>type and parameters of</a:t>
            </a:r>
            <a:r>
              <a:rPr lang="ru-RU" sz="2400" dirty="0">
                <a:latin typeface="Times New Roman" panose="02020603050405020304" pitchFamily="18" charset="0"/>
                <a:ea typeface="SimSun" panose="02010600030101010101" pitchFamily="2" charset="-122"/>
              </a:rPr>
              <a:t> </a:t>
            </a:r>
            <a:r>
              <a:rPr lang="en-GB" sz="2400" dirty="0">
                <a:latin typeface="Times New Roman" panose="02020603050405020304" pitchFamily="18" charset="0"/>
                <a:ea typeface="SimSun" panose="02010600030101010101" pitchFamily="2" charset="-122"/>
              </a:rPr>
              <a:t>manipulator mechanism, used in research</a:t>
            </a:r>
            <a:r>
              <a:rPr lang="en-US" sz="2400" dirty="0">
                <a:latin typeface="Times New Roman" panose="02020603050405020304" pitchFamily="18" charset="0"/>
                <a:ea typeface="SimSun" panose="02010600030101010101" pitchFamily="2" charset="-122"/>
              </a:rPr>
              <a:t>;</a:t>
            </a:r>
          </a:p>
          <a:p>
            <a:pPr marL="457200" indent="-457200" algn="just">
              <a:buAutoNum type="arabicPeriod"/>
            </a:pPr>
            <a:r>
              <a:rPr lang="en-GB" sz="2400" dirty="0">
                <a:latin typeface="Times New Roman" panose="02020603050405020304" pitchFamily="18" charset="0"/>
                <a:ea typeface="SimSun" panose="02010600030101010101" pitchFamily="2" charset="-122"/>
              </a:rPr>
              <a:t>Definition of test trajectories and movement modes for</a:t>
            </a:r>
            <a:r>
              <a:rPr lang="ru-RU" sz="2400" dirty="0">
                <a:latin typeface="Times New Roman" panose="02020603050405020304" pitchFamily="18" charset="0"/>
                <a:ea typeface="SimSun" panose="02010600030101010101" pitchFamily="2" charset="-122"/>
              </a:rPr>
              <a:t> </a:t>
            </a:r>
            <a:r>
              <a:rPr lang="en-GB" sz="2400" dirty="0">
                <a:latin typeface="Times New Roman" panose="02020603050405020304" pitchFamily="18" charset="0"/>
                <a:ea typeface="SimSun" panose="02010600030101010101" pitchFamily="2" charset="-122"/>
              </a:rPr>
              <a:t>implementing research of motion accuracy of technological robots, built on traditional drives with one motor and precision dual-motor drives;</a:t>
            </a:r>
          </a:p>
          <a:p>
            <a:pPr algn="just"/>
            <a:r>
              <a:rPr lang="ru-RU" sz="2400" dirty="0">
                <a:latin typeface="Times New Roman" panose="02020603050405020304" pitchFamily="18" charset="0"/>
                <a:ea typeface="SimSun" panose="02010600030101010101" pitchFamily="2" charset="-122"/>
              </a:rPr>
              <a:t>2.   </a:t>
            </a:r>
            <a:r>
              <a:rPr lang="en-GB" sz="2400" dirty="0">
                <a:latin typeface="Times New Roman" panose="02020603050405020304" pitchFamily="18" charset="0"/>
                <a:ea typeface="SimSun" panose="02010600030101010101" pitchFamily="2" charset="-122"/>
              </a:rPr>
              <a:t>Development of evaluation criteria of motion accuracy</a:t>
            </a:r>
            <a:r>
              <a:rPr lang="en-US" sz="2400" dirty="0">
                <a:latin typeface="Times New Roman" panose="02020603050405020304" pitchFamily="18" charset="0"/>
                <a:ea typeface="SimSun" panose="02010600030101010101" pitchFamily="2" charset="-122"/>
              </a:rPr>
              <a:t>;</a:t>
            </a:r>
            <a:endParaRPr lang="ru-RU" sz="2400" dirty="0">
              <a:latin typeface="Times New Roman" panose="02020603050405020304" pitchFamily="18" charset="0"/>
              <a:ea typeface="SimSun" panose="02010600030101010101" pitchFamily="2" charset="-122"/>
            </a:endParaRPr>
          </a:p>
          <a:p>
            <a:pPr marL="457200" indent="-457200" algn="just">
              <a:buAutoNum type="arabicPeriod" startAt="3"/>
            </a:pPr>
            <a:r>
              <a:rPr lang="en-GB" sz="2400" dirty="0">
                <a:latin typeface="Times New Roman" panose="02020603050405020304" pitchFamily="18" charset="0"/>
                <a:ea typeface="SimSun" panose="02010600030101010101" pitchFamily="2" charset="-122"/>
              </a:rPr>
              <a:t>Development of mathematical model and program for computer simulation</a:t>
            </a:r>
            <a:r>
              <a:rPr lang="en-US" sz="2400" dirty="0">
                <a:latin typeface="Times New Roman" panose="02020603050405020304" pitchFamily="18" charset="0"/>
                <a:ea typeface="SimSun" panose="02010600030101010101" pitchFamily="2" charset="-122"/>
              </a:rPr>
              <a:t>;</a:t>
            </a:r>
            <a:endParaRPr lang="en-US" sz="800" dirty="0">
              <a:latin typeface="Times New Roman" panose="02020603050405020304" pitchFamily="18" charset="0"/>
              <a:ea typeface="SimSun" panose="02010600030101010101" pitchFamily="2" charset="-122"/>
            </a:endParaRPr>
          </a:p>
          <a:p>
            <a:pPr marL="457200" indent="-457200" algn="just">
              <a:buAutoNum type="arabicPeriod" startAt="3"/>
            </a:pPr>
            <a:r>
              <a:rPr lang="en-GB" sz="2400" dirty="0">
                <a:latin typeface="Times New Roman" panose="02020603050405020304" pitchFamily="18" charset="0"/>
                <a:ea typeface="SimSun" panose="02010600030101010101" pitchFamily="2" charset="-122"/>
              </a:rPr>
              <a:t>Computer simulation</a:t>
            </a:r>
            <a:r>
              <a:rPr lang="ru-RU" sz="2400" dirty="0">
                <a:latin typeface="Times New Roman" panose="02020603050405020304" pitchFamily="18" charset="0"/>
                <a:ea typeface="SimSun" panose="02010600030101010101" pitchFamily="2" charset="-122"/>
              </a:rPr>
              <a:t> </a:t>
            </a:r>
            <a:r>
              <a:rPr lang="en-GB" sz="2400" dirty="0">
                <a:latin typeface="Times New Roman" panose="02020603050405020304" pitchFamily="18" charset="0"/>
                <a:ea typeface="SimSun" panose="02010600030101010101" pitchFamily="2" charset="-122"/>
              </a:rPr>
              <a:t>and detection of error dependencies on contour velocity, radius and position of the desired circular trajectory in space;</a:t>
            </a:r>
          </a:p>
          <a:p>
            <a:pPr marL="457200" indent="-457200" algn="just">
              <a:buAutoNum type="arabicPeriod" startAt="3"/>
            </a:pPr>
            <a:r>
              <a:rPr lang="en-GB" sz="2400" dirty="0">
                <a:latin typeface="Times New Roman" panose="02020603050405020304" pitchFamily="18" charset="0"/>
                <a:ea typeface="SimSun" panose="02010600030101010101" pitchFamily="2" charset="-122"/>
              </a:rPr>
              <a:t>Accuracy comparison of manipulators with drives with one motor and dual-motor drives.</a:t>
            </a:r>
            <a:endParaRPr lang="ru-RU" sz="2400" dirty="0">
              <a:latin typeface="Times New Roman" panose="02020603050405020304" pitchFamily="18" charset="0"/>
              <a:ea typeface="SimSun" panose="02010600030101010101" pitchFamily="2" charset="-122"/>
            </a:endParaRPr>
          </a:p>
        </p:txBody>
      </p:sp>
      <p:sp>
        <p:nvSpPr>
          <p:cNvPr id="9" name="Прямоугольник 4"/>
          <p:cNvSpPr/>
          <p:nvPr/>
        </p:nvSpPr>
        <p:spPr>
          <a:xfrm>
            <a:off x="219006" y="163900"/>
            <a:ext cx="11612294" cy="584775"/>
          </a:xfrm>
          <a:prstGeom prst="rect">
            <a:avLst/>
          </a:prstGeom>
        </p:spPr>
        <p:txBody>
          <a:bodyPr wrap="square">
            <a:spAutoFit/>
          </a:bodyPr>
          <a:lstStyle/>
          <a:p>
            <a:pPr algn="ctr"/>
            <a:r>
              <a:rPr lang="en-GB" sz="3200" b="1" dirty="0">
                <a:solidFill>
                  <a:srgbClr val="4B53BD"/>
                </a:solidFill>
                <a:latin typeface="Times New Roman" panose="02020603050405020304" pitchFamily="18" charset="0"/>
                <a:ea typeface="SimSun" panose="02010600030101010101" pitchFamily="2" charset="-122"/>
              </a:rPr>
              <a:t>Research objective and tasks</a:t>
            </a:r>
            <a:endParaRPr lang="ru-RU" sz="3200" b="1" u="sng" dirty="0">
              <a:solidFill>
                <a:srgbClr val="4B53BD"/>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517205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4"/>
          <p:cNvSpPr txBox="1"/>
          <p:nvPr/>
        </p:nvSpPr>
        <p:spPr>
          <a:xfrm>
            <a:off x="180474" y="123390"/>
            <a:ext cx="11819828" cy="1200329"/>
          </a:xfrm>
          <a:prstGeom prst="rect">
            <a:avLst/>
          </a:prstGeom>
          <a:noFill/>
        </p:spPr>
        <p:txBody>
          <a:bodyPr wrap="square" rtlCol="0">
            <a:spAutoFit/>
          </a:bodyPr>
          <a:lstStyle/>
          <a:p>
            <a:pPr algn="ctr"/>
            <a:r>
              <a:rPr lang="en-GB" sz="2400" b="1" dirty="0">
                <a:solidFill>
                  <a:srgbClr val="4B53BD"/>
                </a:solidFill>
                <a:latin typeface="Times New Roman" panose="02020603050405020304" pitchFamily="18" charset="0"/>
                <a:ea typeface="SimSun" panose="02010600030101010101" pitchFamily="2" charset="-122"/>
              </a:rPr>
              <a:t>Conditions of the computer experiment, aimed at comparison between the errors of the manipulator, built on drives with one motor, and on dual-motor drives at motion along circular trajectories.</a:t>
            </a:r>
          </a:p>
        </p:txBody>
      </p:sp>
      <p:graphicFrame>
        <p:nvGraphicFramePr>
          <p:cNvPr id="4" name="Таблица 3"/>
          <p:cNvGraphicFramePr>
            <a:graphicFrameLocks noGrp="1"/>
          </p:cNvGraphicFramePr>
          <p:nvPr>
            <p:extLst>
              <p:ext uri="{D42A27DB-BD31-4B8C-83A1-F6EECF244321}">
                <p14:modId xmlns:p14="http://schemas.microsoft.com/office/powerpoint/2010/main" val="47836576"/>
              </p:ext>
            </p:extLst>
          </p:nvPr>
        </p:nvGraphicFramePr>
        <p:xfrm>
          <a:off x="6252464" y="2165004"/>
          <a:ext cx="5747838" cy="3698240"/>
        </p:xfrm>
        <a:graphic>
          <a:graphicData uri="http://schemas.openxmlformats.org/drawingml/2006/table">
            <a:tbl>
              <a:tblPr firstRow="1" bandRow="1">
                <a:tableStyleId>{5C22544A-7EE6-4342-B048-85BDC9FD1C3A}</a:tableStyleId>
              </a:tblPr>
              <a:tblGrid>
                <a:gridCol w="4611278">
                  <a:extLst>
                    <a:ext uri="{9D8B030D-6E8A-4147-A177-3AD203B41FA5}">
                      <a16:colId xmlns:a16="http://schemas.microsoft.com/office/drawing/2014/main" val="20000"/>
                    </a:ext>
                  </a:extLst>
                </a:gridCol>
                <a:gridCol w="1136560">
                  <a:extLst>
                    <a:ext uri="{9D8B030D-6E8A-4147-A177-3AD203B41FA5}">
                      <a16:colId xmlns:a16="http://schemas.microsoft.com/office/drawing/2014/main" val="20001"/>
                    </a:ext>
                  </a:extLst>
                </a:gridCol>
              </a:tblGrid>
              <a:tr h="370840">
                <a:tc>
                  <a:txBody>
                    <a:bodyPr/>
                    <a:lstStyle/>
                    <a:p>
                      <a:pPr algn="ctr"/>
                      <a:r>
                        <a:rPr lang="en-GB" dirty="0"/>
                        <a:t>Parameter</a:t>
                      </a:r>
                      <a:endParaRPr lang="ru-RU" dirty="0"/>
                    </a:p>
                  </a:txBody>
                  <a:tcPr/>
                </a:tc>
                <a:tc>
                  <a:txBody>
                    <a:bodyPr/>
                    <a:lstStyle/>
                    <a:p>
                      <a:pPr algn="ctr"/>
                      <a:r>
                        <a:rPr lang="en-GB" dirty="0"/>
                        <a:t>Value</a:t>
                      </a:r>
                      <a:endParaRPr lang="ru-RU" dirty="0"/>
                    </a:p>
                  </a:txBody>
                  <a:tcPr/>
                </a:tc>
                <a:extLst>
                  <a:ext uri="{0D108BD9-81ED-4DB2-BD59-A6C34878D82A}">
                    <a16:rowId xmlns:a16="http://schemas.microsoft.com/office/drawing/2014/main" val="10000"/>
                  </a:ext>
                </a:extLst>
              </a:tr>
              <a:tr h="370840">
                <a:tc>
                  <a:txBody>
                    <a:bodyPr/>
                    <a:lstStyle/>
                    <a:p>
                      <a:pPr algn="ctr"/>
                      <a:r>
                        <a:rPr lang="en-GB"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Column weight</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m</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en-US" baseline="0" dirty="0">
                          <a:latin typeface="Times New Roman" panose="02020603050405020304" pitchFamily="18" charset="0"/>
                          <a:ea typeface="Calibri" panose="020F0502020204030204" pitchFamily="34" charset="0"/>
                          <a:cs typeface="Times New Roman" panose="02020603050405020304" pitchFamily="18" charset="0"/>
                        </a:rPr>
                        <a:t>, </a:t>
                      </a:r>
                      <a:r>
                        <a:rPr lang="en-GB" baseline="0" dirty="0">
                          <a:latin typeface="Times New Roman" panose="02020603050405020304" pitchFamily="18" charset="0"/>
                          <a:ea typeface="Calibri" panose="020F0502020204030204" pitchFamily="34" charset="0"/>
                          <a:cs typeface="Times New Roman" panose="02020603050405020304" pitchFamily="18" charset="0"/>
                        </a:rPr>
                        <a:t>kg</a:t>
                      </a:r>
                      <a:endParaRPr lang="ru-RU" dirty="0"/>
                    </a:p>
                  </a:txBody>
                  <a:tcPr/>
                </a:tc>
                <a:tc>
                  <a:txBody>
                    <a:bodyPr/>
                    <a:lstStyle/>
                    <a:p>
                      <a:pPr algn="ct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55</a:t>
                      </a:r>
                    </a:p>
                  </a:txBody>
                  <a:tcPr/>
                </a:tc>
                <a:extLst>
                  <a:ext uri="{0D108BD9-81ED-4DB2-BD59-A6C34878D82A}">
                    <a16:rowId xmlns:a16="http://schemas.microsoft.com/office/drawing/2014/main" val="100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Column length</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l</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en-US" baseline="0" dirty="0">
                          <a:latin typeface="Times New Roman" panose="02020603050405020304" pitchFamily="18" charset="0"/>
                          <a:ea typeface="Calibri" panose="020F0502020204030204" pitchFamily="34" charset="0"/>
                          <a:cs typeface="Times New Roman" panose="02020603050405020304" pitchFamily="18" charset="0"/>
                        </a:rPr>
                        <a:t>, </a:t>
                      </a:r>
                      <a:r>
                        <a:rPr lang="en-GB" baseline="0" dirty="0">
                          <a:latin typeface="Times New Roman" panose="02020603050405020304" pitchFamily="18" charset="0"/>
                          <a:ea typeface="Calibri" panose="020F0502020204030204" pitchFamily="34" charset="0"/>
                          <a:cs typeface="Times New Roman" panose="02020603050405020304" pitchFamily="18" charset="0"/>
                        </a:rPr>
                        <a:t>m</a:t>
                      </a:r>
                      <a:endParaRPr lang="ru-RU" dirty="0"/>
                    </a:p>
                  </a:txBody>
                  <a:tcPr/>
                </a:tc>
                <a:tc>
                  <a:txBody>
                    <a:bodyPr/>
                    <a:lstStyle/>
                    <a:p>
                      <a:pPr algn="ct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0.68</a:t>
                      </a:r>
                    </a:p>
                  </a:txBody>
                  <a:tcPr/>
                </a:tc>
                <a:extLst>
                  <a:ext uri="{0D108BD9-81ED-4DB2-BD59-A6C34878D82A}">
                    <a16:rowId xmlns:a16="http://schemas.microsoft.com/office/drawing/2014/main" val="10006"/>
                  </a:ext>
                </a:extLst>
              </a:tr>
              <a:tr h="370840">
                <a:tc>
                  <a:txBody>
                    <a:bodyPr/>
                    <a:lstStyle/>
                    <a:p>
                      <a:pPr algn="ctr"/>
                      <a:r>
                        <a:rPr lang="en-GB"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Weight of</a:t>
                      </a:r>
                      <a:r>
                        <a:rPr lang="ru-RU" dirty="0"/>
                        <a:t> </a:t>
                      </a:r>
                      <a:r>
                        <a:rPr lang="en-GB" dirty="0">
                          <a:latin typeface="Times New Roman" panose="02020603050405020304" pitchFamily="18" charset="0"/>
                          <a:ea typeface="Calibri" panose="020F0502020204030204" pitchFamily="34" charset="0"/>
                          <a:cs typeface="Times New Roman" panose="02020603050405020304" pitchFamily="18" charset="0"/>
                        </a:rPr>
                        <a:t>shoulder</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GB" dirty="0">
                          <a:latin typeface="Times New Roman" panose="02020603050405020304" pitchFamily="18" charset="0"/>
                          <a:ea typeface="Calibri" panose="020F0502020204030204" pitchFamily="34" charset="0"/>
                          <a:cs typeface="Times New Roman" panose="02020603050405020304" pitchFamily="18" charset="0"/>
                        </a:rPr>
                        <a:t>link</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m</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baseline="0" dirty="0">
                          <a:latin typeface="Times New Roman" panose="02020603050405020304" pitchFamily="18" charset="0"/>
                          <a:ea typeface="Calibri" panose="020F0502020204030204" pitchFamily="34" charset="0"/>
                          <a:cs typeface="Times New Roman" panose="02020603050405020304" pitchFamily="18" charset="0"/>
                        </a:rPr>
                        <a:t>, </a:t>
                      </a:r>
                      <a:r>
                        <a:rPr lang="en-GB" baseline="0" dirty="0">
                          <a:latin typeface="Times New Roman" panose="02020603050405020304" pitchFamily="18" charset="0"/>
                          <a:ea typeface="Calibri" panose="020F0502020204030204" pitchFamily="34" charset="0"/>
                          <a:cs typeface="Times New Roman" panose="02020603050405020304" pitchFamily="18" charset="0"/>
                        </a:rPr>
                        <a:t>kg</a:t>
                      </a:r>
                      <a:endParaRPr lang="ru-RU" dirty="0"/>
                    </a:p>
                  </a:txBody>
                  <a:tcPr/>
                </a:tc>
                <a:tc>
                  <a:txBody>
                    <a:bodyPr/>
                    <a:lstStyle/>
                    <a:p>
                      <a:pPr algn="ctr"/>
                      <a:r>
                        <a:rPr lang="en-US"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38</a:t>
                      </a:r>
                      <a:endPar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Length of</a:t>
                      </a:r>
                      <a:r>
                        <a:rPr lang="ru-RU"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 </a:t>
                      </a:r>
                      <a:r>
                        <a:rPr lang="en-GB" dirty="0">
                          <a:latin typeface="Times New Roman" panose="02020603050405020304" pitchFamily="18" charset="0"/>
                          <a:ea typeface="Calibri" panose="020F0502020204030204" pitchFamily="34" charset="0"/>
                          <a:cs typeface="Times New Roman" panose="02020603050405020304" pitchFamily="18" charset="0"/>
                        </a:rPr>
                        <a:t>shoulder</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GB" dirty="0">
                          <a:latin typeface="Times New Roman" panose="02020603050405020304" pitchFamily="18" charset="0"/>
                          <a:ea typeface="Calibri" panose="020F0502020204030204" pitchFamily="34" charset="0"/>
                          <a:cs typeface="Times New Roman" panose="02020603050405020304" pitchFamily="18" charset="0"/>
                        </a:rPr>
                        <a:t>link</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l</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baseline="0" dirty="0">
                          <a:latin typeface="Times New Roman" panose="02020603050405020304" pitchFamily="18" charset="0"/>
                          <a:ea typeface="Calibri" panose="020F0502020204030204" pitchFamily="34" charset="0"/>
                          <a:cs typeface="Times New Roman" panose="02020603050405020304" pitchFamily="18" charset="0"/>
                        </a:rPr>
                        <a:t>, </a:t>
                      </a:r>
                      <a:r>
                        <a:rPr lang="en-GB" baseline="0" dirty="0">
                          <a:latin typeface="Times New Roman" panose="02020603050405020304" pitchFamily="18" charset="0"/>
                          <a:ea typeface="Calibri" panose="020F0502020204030204" pitchFamily="34" charset="0"/>
                          <a:cs typeface="Times New Roman" panose="02020603050405020304" pitchFamily="18" charset="0"/>
                        </a:rPr>
                        <a:t>m</a:t>
                      </a:r>
                      <a:endParaRPr lang="ru-RU" dirty="0"/>
                    </a:p>
                  </a:txBody>
                  <a:tcPr/>
                </a:tc>
                <a:tc>
                  <a:txBody>
                    <a:bodyPr/>
                    <a:lstStyle/>
                    <a:p>
                      <a:pPr algn="ct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0.68</a:t>
                      </a:r>
                    </a:p>
                  </a:txBody>
                  <a:tcPr/>
                </a:tc>
                <a:extLst>
                  <a:ext uri="{0D108BD9-81ED-4DB2-BD59-A6C34878D82A}">
                    <a16:rowId xmlns:a16="http://schemas.microsoft.com/office/drawing/2014/main" val="10002"/>
                  </a:ext>
                </a:extLst>
              </a:tr>
              <a:tr h="370840">
                <a:tc>
                  <a:txBody>
                    <a:bodyPr/>
                    <a:lstStyle/>
                    <a:p>
                      <a:pPr algn="ctr"/>
                      <a:r>
                        <a:rPr lang="en-GB"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Weight of elbow link</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m</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baseline="0" dirty="0">
                          <a:latin typeface="Times New Roman" panose="02020603050405020304" pitchFamily="18" charset="0"/>
                          <a:ea typeface="Calibri" panose="020F0502020204030204" pitchFamily="34" charset="0"/>
                          <a:cs typeface="Times New Roman" panose="02020603050405020304" pitchFamily="18" charset="0"/>
                        </a:rPr>
                        <a:t>, </a:t>
                      </a:r>
                      <a:r>
                        <a:rPr lang="en-GB" baseline="0" dirty="0">
                          <a:latin typeface="Times New Roman" panose="02020603050405020304" pitchFamily="18" charset="0"/>
                          <a:ea typeface="Calibri" panose="020F0502020204030204" pitchFamily="34" charset="0"/>
                          <a:cs typeface="Times New Roman" panose="02020603050405020304" pitchFamily="18" charset="0"/>
                        </a:rPr>
                        <a:t>kg</a:t>
                      </a:r>
                      <a:endParaRPr lang="ru-RU" dirty="0"/>
                    </a:p>
                  </a:txBody>
                  <a:tcPr/>
                </a:tc>
                <a:tc>
                  <a:txBody>
                    <a:bodyPr/>
                    <a:lstStyle/>
                    <a:p>
                      <a:pPr algn="ctr"/>
                      <a:r>
                        <a:rPr lang="en-US"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3</a:t>
                      </a: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5</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Length of elbow link</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l</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baseline="0" dirty="0">
                          <a:latin typeface="Times New Roman" panose="02020603050405020304" pitchFamily="18" charset="0"/>
                          <a:ea typeface="Calibri" panose="020F0502020204030204" pitchFamily="34" charset="0"/>
                          <a:cs typeface="Times New Roman" panose="02020603050405020304" pitchFamily="18" charset="0"/>
                        </a:rPr>
                        <a:t>, </a:t>
                      </a:r>
                      <a:r>
                        <a:rPr lang="en-GB" baseline="0" dirty="0">
                          <a:latin typeface="Times New Roman" panose="02020603050405020304" pitchFamily="18" charset="0"/>
                          <a:ea typeface="Calibri" panose="020F0502020204030204" pitchFamily="34" charset="0"/>
                          <a:cs typeface="Times New Roman" panose="02020603050405020304" pitchFamily="18" charset="0"/>
                        </a:rPr>
                        <a:t>m</a:t>
                      </a:r>
                      <a:endParaRPr lang="ru-RU" dirty="0"/>
                    </a:p>
                  </a:txBody>
                  <a:tcPr/>
                </a:tc>
                <a:tc>
                  <a:txBody>
                    <a:bodyPr/>
                    <a:lstStyle/>
                    <a:p>
                      <a:pPr algn="ct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0.68</a:t>
                      </a:r>
                    </a:p>
                  </a:txBody>
                  <a:tcPr/>
                </a:tc>
                <a:extLst>
                  <a:ext uri="{0D108BD9-81ED-4DB2-BD59-A6C34878D82A}">
                    <a16:rowId xmlns:a16="http://schemas.microsoft.com/office/drawing/2014/main" val="10004"/>
                  </a:ext>
                </a:extLst>
              </a:tr>
              <a:tr h="370840">
                <a:tc>
                  <a:txBody>
                    <a:bodyPr/>
                    <a:lstStyle/>
                    <a:p>
                      <a:pPr algn="ctr"/>
                      <a:r>
                        <a:rPr lang="en-GB"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Weight off</a:t>
                      </a:r>
                      <a:r>
                        <a:rPr lang="ru-RU" dirty="0"/>
                        <a:t> </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en-GB" dirty="0">
                          <a:latin typeface="Times New Roman" panose="02020603050405020304" pitchFamily="18" charset="0"/>
                          <a:ea typeface="Calibri" panose="020F0502020204030204" pitchFamily="34" charset="0"/>
                          <a:cs typeface="Times New Roman" panose="02020603050405020304" pitchFamily="18" charset="0"/>
                        </a:rPr>
                        <a:t> hand</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en-GB" dirty="0">
                          <a:latin typeface="Times New Roman" panose="02020603050405020304" pitchFamily="18" charset="0"/>
                          <a:ea typeface="Calibri" panose="020F0502020204030204" pitchFamily="34" charset="0"/>
                          <a:cs typeface="Times New Roman" panose="02020603050405020304" pitchFamily="18" charset="0"/>
                        </a:rPr>
                        <a:t>link</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baseline="0" dirty="0">
                          <a:latin typeface="Times New Roman" panose="02020603050405020304" pitchFamily="18" charset="0"/>
                          <a:ea typeface="Calibri" panose="020F0502020204030204" pitchFamily="34" charset="0"/>
                          <a:cs typeface="Times New Roman" panose="02020603050405020304" pitchFamily="18" charset="0"/>
                        </a:rPr>
                        <a:t>m</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baseline="0" dirty="0">
                          <a:latin typeface="Times New Roman" panose="02020603050405020304" pitchFamily="18" charset="0"/>
                          <a:ea typeface="Calibri" panose="020F0502020204030204" pitchFamily="34" charset="0"/>
                          <a:cs typeface="Times New Roman" panose="02020603050405020304" pitchFamily="18" charset="0"/>
                        </a:rPr>
                        <a:t>, </a:t>
                      </a:r>
                      <a:r>
                        <a:rPr lang="en-GB" baseline="0" dirty="0">
                          <a:latin typeface="Times New Roman" panose="02020603050405020304" pitchFamily="18" charset="0"/>
                          <a:ea typeface="Calibri" panose="020F0502020204030204" pitchFamily="34" charset="0"/>
                          <a:cs typeface="Times New Roman" panose="02020603050405020304" pitchFamily="18" charset="0"/>
                        </a:rPr>
                        <a:t>kg</a:t>
                      </a:r>
                      <a:endParaRPr lang="ru-RU" dirty="0"/>
                    </a:p>
                  </a:txBody>
                  <a:tcPr/>
                </a:tc>
                <a:tc>
                  <a:txBody>
                    <a:bodyPr/>
                    <a:lstStyle/>
                    <a:p>
                      <a:pPr algn="ct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16</a:t>
                      </a:r>
                    </a:p>
                  </a:txBody>
                  <a:tcPr/>
                </a:tc>
                <a:extLst>
                  <a:ext uri="{0D108BD9-81ED-4DB2-BD59-A6C34878D82A}">
                    <a16:rowId xmlns:a16="http://schemas.microsoft.com/office/drawing/2014/main" val="10007"/>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Length of hand link along OY axis</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200" dirty="0">
                          <a:solidFill>
                            <a:schemeClr val="dk1"/>
                          </a:solidFill>
                          <a:effectLst/>
                          <a:latin typeface="+mn-lt"/>
                          <a:ea typeface="+mn-ea"/>
                          <a:cs typeface="+mn-cs"/>
                        </a:rPr>
                        <a:t>l</a:t>
                      </a:r>
                      <a:r>
                        <a:rPr lang="en-US" sz="1800" kern="1200" baseline="-25000" dirty="0">
                          <a:solidFill>
                            <a:schemeClr val="dk1"/>
                          </a:solidFill>
                          <a:effectLst/>
                          <a:latin typeface="+mn-lt"/>
                          <a:ea typeface="+mn-ea"/>
                          <a:cs typeface="+mn-cs"/>
                        </a:rPr>
                        <a:t>tool1</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GB" baseline="0" dirty="0">
                          <a:latin typeface="Times New Roman" panose="02020603050405020304" pitchFamily="18" charset="0"/>
                          <a:ea typeface="Calibri" panose="020F0502020204030204" pitchFamily="34" charset="0"/>
                          <a:cs typeface="Times New Roman" panose="02020603050405020304" pitchFamily="18" charset="0"/>
                        </a:rPr>
                        <a:t>m</a:t>
                      </a:r>
                      <a:endParaRPr lang="ru-RU" dirty="0"/>
                    </a:p>
                  </a:txBody>
                  <a:tcPr/>
                </a:tc>
                <a:tc>
                  <a:txBody>
                    <a:bodyPr/>
                    <a:lstStyle/>
                    <a:p>
                      <a:pPr algn="ct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a:t>
                      </a:r>
                      <a:r>
                        <a:rPr lang="en-US"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235</a:t>
                      </a:r>
                      <a:endPar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185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Length of hand link along OZ axis</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200" dirty="0" err="1">
                          <a:solidFill>
                            <a:schemeClr val="dk1"/>
                          </a:solidFill>
                          <a:effectLst/>
                          <a:latin typeface="+mn-lt"/>
                          <a:ea typeface="+mn-ea"/>
                          <a:cs typeface="+mn-cs"/>
                        </a:rPr>
                        <a:t>l</a:t>
                      </a:r>
                      <a:r>
                        <a:rPr lang="en-US" sz="1800" kern="1200" baseline="-25000" dirty="0" err="1">
                          <a:solidFill>
                            <a:schemeClr val="dk1"/>
                          </a:solidFill>
                          <a:effectLst/>
                          <a:latin typeface="+mn-lt"/>
                          <a:ea typeface="+mn-ea"/>
                          <a:cs typeface="+mn-cs"/>
                        </a:rPr>
                        <a:t>tool</a:t>
                      </a:r>
                      <a:r>
                        <a:rPr lang="ru-RU" sz="1800" kern="1200" baseline="-25000" dirty="0">
                          <a:solidFill>
                            <a:schemeClr val="dk1"/>
                          </a:solidFill>
                          <a:effectLst/>
                          <a:latin typeface="+mn-lt"/>
                          <a:ea typeface="+mn-ea"/>
                          <a:cs typeface="+mn-cs"/>
                        </a:rPr>
                        <a:t>2</a:t>
                      </a:r>
                      <a:r>
                        <a:rPr lang="ru-RU" baseline="0" dirty="0">
                          <a:latin typeface="Times New Roman" panose="02020603050405020304" pitchFamily="18" charset="0"/>
                          <a:ea typeface="Calibri" panose="020F0502020204030204" pitchFamily="34" charset="0"/>
                          <a:cs typeface="Times New Roman" panose="02020603050405020304" pitchFamily="18" charset="0"/>
                        </a:rPr>
                        <a:t>, </a:t>
                      </a:r>
                      <a:r>
                        <a:rPr lang="en-GB" baseline="0" dirty="0">
                          <a:latin typeface="Times New Roman" panose="02020603050405020304" pitchFamily="18" charset="0"/>
                          <a:ea typeface="Calibri" panose="020F0502020204030204" pitchFamily="34" charset="0"/>
                          <a:cs typeface="Times New Roman" panose="02020603050405020304" pitchFamily="18" charset="0"/>
                        </a:rPr>
                        <a:t>m</a:t>
                      </a:r>
                      <a:endParaRPr lang="ru-RU" dirty="0"/>
                    </a:p>
                  </a:txBody>
                  <a:tcPr/>
                </a:tc>
                <a:tc>
                  <a:txBody>
                    <a:bodyPr/>
                    <a:lstStyle/>
                    <a:p>
                      <a:pPr algn="ctr"/>
                      <a:r>
                        <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0.</a:t>
                      </a:r>
                      <a:r>
                        <a:rPr lang="en-US"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rPr>
                        <a:t>3</a:t>
                      </a:r>
                      <a:endParaRPr lang="ru-RU" sz="1800" kern="1200" baseline="0" dirty="0">
                        <a:solidFill>
                          <a:schemeClr val="dk1"/>
                        </a:solidFill>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bl>
          </a:graphicData>
        </a:graphic>
      </p:graphicFrame>
      <p:sp>
        <p:nvSpPr>
          <p:cNvPr id="6" name="Прямоугольник 5"/>
          <p:cNvSpPr/>
          <p:nvPr/>
        </p:nvSpPr>
        <p:spPr>
          <a:xfrm>
            <a:off x="6798113" y="1710271"/>
            <a:ext cx="4656540" cy="405367"/>
          </a:xfrm>
          <a:prstGeom prst="rect">
            <a:avLst/>
          </a:prstGeom>
        </p:spPr>
        <p:txBody>
          <a:bodyPr wrap="square">
            <a:spAutoFit/>
          </a:bodyPr>
          <a:lstStyle/>
          <a:p>
            <a:pPr indent="449580" algn="just">
              <a:lnSpc>
                <a:spcPct val="107000"/>
              </a:lnSpc>
              <a:spcAft>
                <a:spcPts val="0"/>
              </a:spcAft>
            </a:pPr>
            <a:r>
              <a:rPr lang="en-GB" sz="2000" dirty="0">
                <a:latin typeface="Times New Roman" panose="02020603050405020304" pitchFamily="18" charset="0"/>
                <a:ea typeface="Calibri" panose="020F0502020204030204" pitchFamily="34" charset="0"/>
                <a:cs typeface="Times New Roman" panose="02020603050405020304" pitchFamily="18" charset="0"/>
              </a:rPr>
              <a:t>Principal manipulators parameters</a:t>
            </a:r>
            <a:endParaRPr lang="ru-RU"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Рисунок 2"/>
          <p:cNvPicPr>
            <a:picLocks noChangeAspect="1"/>
          </p:cNvPicPr>
          <p:nvPr/>
        </p:nvPicPr>
        <p:blipFill rotWithShape="1">
          <a:blip r:embed="rId2" cstate="print">
            <a:extLst>
              <a:ext uri="{28A0092B-C50C-407E-A947-70E740481C1C}">
                <a14:useLocalDpi xmlns:a14="http://schemas.microsoft.com/office/drawing/2010/main" val="0"/>
              </a:ext>
            </a:extLst>
          </a:blip>
          <a:srcRect l="13398" t="1351" r="21101" b="5034"/>
          <a:stretch/>
        </p:blipFill>
        <p:spPr>
          <a:xfrm>
            <a:off x="18823" y="2137640"/>
            <a:ext cx="6245984" cy="4333952"/>
          </a:xfrm>
          <a:prstGeom prst="rect">
            <a:avLst/>
          </a:prstGeom>
        </p:spPr>
      </p:pic>
      <p:sp>
        <p:nvSpPr>
          <p:cNvPr id="7" name="Textfeld 4"/>
          <p:cNvSpPr txBox="1"/>
          <p:nvPr/>
        </p:nvSpPr>
        <p:spPr>
          <a:xfrm>
            <a:off x="0" y="1457118"/>
            <a:ext cx="6252464" cy="707886"/>
          </a:xfrm>
          <a:prstGeom prst="rect">
            <a:avLst/>
          </a:prstGeom>
          <a:noFill/>
        </p:spPr>
        <p:txBody>
          <a:bodyPr wrap="square" rtlCol="0">
            <a:spAutoFit/>
          </a:bodyPr>
          <a:lstStyle/>
          <a:p>
            <a:pPr algn="ctr"/>
            <a:r>
              <a:rPr lang="en-GB" sz="2000" dirty="0">
                <a:latin typeface="Times New Roman" panose="02020603050405020304" pitchFamily="18" charset="0"/>
                <a:ea typeface="Calibri" panose="020F0502020204030204" pitchFamily="34" charset="0"/>
                <a:cs typeface="Times New Roman" panose="02020603050405020304" pitchFamily="18" charset="0"/>
              </a:rPr>
              <a:t>Circular trajectories</a:t>
            </a:r>
            <a:r>
              <a:rPr lang="ru-RU" sz="2000" dirty="0">
                <a:latin typeface="Times New Roman" panose="02020603050405020304" pitchFamily="18" charset="0"/>
                <a:ea typeface="Calibri" panose="020F0502020204030204" pitchFamily="34" charset="0"/>
                <a:cs typeface="Times New Roman" panose="02020603050405020304" pitchFamily="18" charset="0"/>
              </a:rPr>
              <a:t>, </a:t>
            </a:r>
            <a:r>
              <a:rPr lang="en-GB" sz="2000" dirty="0">
                <a:latin typeface="Times New Roman" panose="02020603050405020304" pitchFamily="18" charset="0"/>
                <a:ea typeface="Calibri" panose="020F0502020204030204" pitchFamily="34" charset="0"/>
                <a:cs typeface="Times New Roman" panose="02020603050405020304" pitchFamily="18" charset="0"/>
              </a:rPr>
              <a:t>realised by manipulator in horizontal </a:t>
            </a:r>
            <a:r>
              <a:rPr lang="ru-RU" sz="2000" dirty="0">
                <a:latin typeface="Times New Roman" panose="02020603050405020304" pitchFamily="18" charset="0"/>
                <a:ea typeface="Calibri" panose="020F0502020204030204" pitchFamily="34" charset="0"/>
                <a:cs typeface="Times New Roman" panose="02020603050405020304" pitchFamily="18" charset="0"/>
              </a:rPr>
              <a:t>(1-3) </a:t>
            </a:r>
            <a:r>
              <a:rPr lang="en-GB" sz="2000" dirty="0">
                <a:latin typeface="Times New Roman" panose="02020603050405020304" pitchFamily="18" charset="0"/>
                <a:ea typeface="Calibri" panose="020F0502020204030204" pitchFamily="34" charset="0"/>
                <a:cs typeface="Times New Roman" panose="02020603050405020304" pitchFamily="18" charset="0"/>
              </a:rPr>
              <a:t>and vertical </a:t>
            </a:r>
            <a:r>
              <a:rPr lang="ru-RU" sz="2000" dirty="0">
                <a:latin typeface="Times New Roman" panose="02020603050405020304" pitchFamily="18" charset="0"/>
                <a:ea typeface="Calibri" panose="020F0502020204030204" pitchFamily="34" charset="0"/>
                <a:cs typeface="Times New Roman" panose="02020603050405020304" pitchFamily="18" charset="0"/>
              </a:rPr>
              <a:t>(4-6) </a:t>
            </a:r>
            <a:r>
              <a:rPr lang="en-GB" sz="2000" dirty="0">
                <a:latin typeface="Times New Roman" panose="02020603050405020304" pitchFamily="18" charset="0"/>
                <a:ea typeface="Calibri" panose="020F0502020204030204" pitchFamily="34" charset="0"/>
                <a:cs typeface="Times New Roman" panose="02020603050405020304" pitchFamily="18" charset="0"/>
              </a:rPr>
              <a:t>planes</a:t>
            </a:r>
            <a:endParaRPr lang="de-DE"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p:cNvSpPr txBox="1"/>
          <p:nvPr/>
        </p:nvSpPr>
        <p:spPr>
          <a:xfrm>
            <a:off x="4442605" y="6058198"/>
            <a:ext cx="7749396" cy="646331"/>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Variation of</a:t>
            </a:r>
            <a:r>
              <a:rPr lang="de-DE" dirty="0">
                <a:latin typeface="Times New Roman" panose="02020603050405020304" pitchFamily="18" charset="0"/>
                <a:cs typeface="Times New Roman" panose="02020603050405020304" pitchFamily="18" charset="0"/>
              </a:rPr>
              <a:t> </a:t>
            </a:r>
            <a:r>
              <a:rPr lang="en-GB" u="sng" dirty="0">
                <a:latin typeface="Times New Roman" panose="02020603050405020304" pitchFamily="18" charset="0"/>
                <a:cs typeface="Times New Roman" panose="02020603050405020304" pitchFamily="18" charset="0"/>
              </a:rPr>
              <a:t>contour velocity within a range from </a:t>
            </a:r>
            <a:r>
              <a:rPr lang="ru-RU" u="sng" dirty="0">
                <a:latin typeface="Times New Roman" panose="02020603050405020304" pitchFamily="18" charset="0"/>
                <a:cs typeface="Times New Roman" panose="02020603050405020304" pitchFamily="18" charset="0"/>
              </a:rPr>
              <a:t>5</a:t>
            </a:r>
            <a:r>
              <a:rPr lang="en-GB" u="sng" dirty="0">
                <a:latin typeface="Times New Roman" panose="02020603050405020304" pitchFamily="18" charset="0"/>
                <a:cs typeface="Times New Roman" panose="02020603050405020304" pitchFamily="18" charset="0"/>
              </a:rPr>
              <a:t> to</a:t>
            </a:r>
            <a:r>
              <a:rPr lang="ru-RU" u="sng" dirty="0">
                <a:latin typeface="Times New Roman" panose="02020603050405020304" pitchFamily="18" charset="0"/>
                <a:cs typeface="Times New Roman" panose="02020603050405020304" pitchFamily="18" charset="0"/>
              </a:rPr>
              <a:t> 25 </a:t>
            </a:r>
            <a:r>
              <a:rPr lang="en-GB" u="sng" dirty="0">
                <a:latin typeface="Times New Roman" panose="02020603050405020304" pitchFamily="18" charset="0"/>
                <a:cs typeface="Times New Roman" panose="02020603050405020304" pitchFamily="18" charset="0"/>
              </a:rPr>
              <a:t>mm</a:t>
            </a:r>
            <a:r>
              <a:rPr lang="ru-RU" u="sng" dirty="0">
                <a:latin typeface="Times New Roman" panose="02020603050405020304" pitchFamily="18" charset="0"/>
                <a:cs typeface="Times New Roman" panose="02020603050405020304" pitchFamily="18" charset="0"/>
              </a:rPr>
              <a:t>/</a:t>
            </a:r>
            <a:r>
              <a:rPr lang="en-GB" u="sng" dirty="0">
                <a:latin typeface="Times New Roman" panose="02020603050405020304" pitchFamily="18" charset="0"/>
                <a:cs typeface="Times New Roman" panose="02020603050405020304" pitchFamily="18" charset="0"/>
              </a:rPr>
              <a:t>s</a:t>
            </a:r>
            <a:r>
              <a:rPr lang="en-US" u="sng" dirty="0">
                <a:latin typeface="Times New Roman" panose="02020603050405020304" pitchFamily="18" charset="0"/>
                <a:cs typeface="Times New Roman" panose="02020603050405020304" pitchFamily="18" charset="0"/>
              </a:rPr>
              <a:t>;</a:t>
            </a:r>
            <a:endParaRPr lang="ru-RU" u="sng" dirty="0">
              <a:latin typeface="Times New Roman" panose="02020603050405020304" pitchFamily="18" charset="0"/>
              <a:cs typeface="Times New Roman" panose="02020603050405020304" pitchFamily="18" charset="0"/>
            </a:endParaRPr>
          </a:p>
          <a:p>
            <a:pPr algn="r"/>
            <a:r>
              <a:rPr lang="ru-RU" dirty="0">
                <a:latin typeface="Times New Roman" panose="02020603050405020304" pitchFamily="18" charset="0"/>
                <a:cs typeface="Times New Roman" panose="02020603050405020304" pitchFamily="18" charset="0"/>
              </a:rPr>
              <a:t> </a:t>
            </a:r>
            <a:r>
              <a:rPr lang="en-GB" u="sng" dirty="0">
                <a:latin typeface="Times New Roman" panose="02020603050405020304" pitchFamily="18" charset="0"/>
                <a:cs typeface="Times New Roman" panose="02020603050405020304" pitchFamily="18" charset="0"/>
              </a:rPr>
              <a:t>of</a:t>
            </a:r>
            <a:r>
              <a:rPr lang="ru-RU" u="sng" dirty="0">
                <a:latin typeface="Times New Roman" panose="02020603050405020304" pitchFamily="18" charset="0"/>
                <a:cs typeface="Times New Roman" panose="02020603050405020304" pitchFamily="18" charset="0"/>
              </a:rPr>
              <a:t> </a:t>
            </a:r>
            <a:r>
              <a:rPr lang="en-GB" u="sng" dirty="0">
                <a:latin typeface="Times New Roman" panose="02020603050405020304" pitchFamily="18" charset="0"/>
                <a:cs typeface="Times New Roman" panose="02020603050405020304" pitchFamily="18" charset="0"/>
              </a:rPr>
              <a:t>radius of the desired circular trajectory within a range from</a:t>
            </a:r>
            <a:r>
              <a:rPr lang="ru-RU" u="sng" dirty="0">
                <a:latin typeface="Times New Roman" panose="02020603050405020304" pitchFamily="18" charset="0"/>
                <a:cs typeface="Times New Roman" panose="02020603050405020304" pitchFamily="18" charset="0"/>
              </a:rPr>
              <a:t> 10 </a:t>
            </a:r>
            <a:r>
              <a:rPr lang="en-GB" u="sng" dirty="0">
                <a:latin typeface="Times New Roman" panose="02020603050405020304" pitchFamily="18" charset="0"/>
                <a:cs typeface="Times New Roman" panose="02020603050405020304" pitchFamily="18" charset="0"/>
              </a:rPr>
              <a:t>to</a:t>
            </a:r>
            <a:r>
              <a:rPr lang="ru-RU" u="sng" dirty="0">
                <a:latin typeface="Times New Roman" panose="02020603050405020304" pitchFamily="18" charset="0"/>
                <a:cs typeface="Times New Roman" panose="02020603050405020304" pitchFamily="18" charset="0"/>
              </a:rPr>
              <a:t> 150 </a:t>
            </a:r>
            <a:r>
              <a:rPr lang="en-GB" u="sng" dirty="0">
                <a:latin typeface="Times New Roman" panose="02020603050405020304" pitchFamily="18" charset="0"/>
                <a:cs typeface="Times New Roman" panose="02020603050405020304" pitchFamily="18" charset="0"/>
              </a:rPr>
              <a:t>mm</a:t>
            </a:r>
            <a:r>
              <a:rPr lang="ru-RU" u="sng" dirty="0">
                <a:latin typeface="Times New Roman" panose="02020603050405020304" pitchFamily="18" charset="0"/>
                <a:cs typeface="Times New Roman" panose="02020603050405020304" pitchFamily="18" charset="0"/>
              </a:rPr>
              <a:t>.</a:t>
            </a:r>
            <a:r>
              <a:rPr lang="ru-RU" u="sng" dirty="0"/>
              <a:t> </a:t>
            </a:r>
          </a:p>
        </p:txBody>
      </p:sp>
      <p:pic>
        <p:nvPicPr>
          <p:cNvPr id="21" name="Рисунок 20"/>
          <p:cNvPicPr>
            <a:picLocks noChangeAspect="1"/>
          </p:cNvPicPr>
          <p:nvPr/>
        </p:nvPicPr>
        <p:blipFill>
          <a:blip r:embed="rId3"/>
          <a:stretch>
            <a:fillRect/>
          </a:stretch>
        </p:blipFill>
        <p:spPr>
          <a:xfrm>
            <a:off x="5079683" y="2982735"/>
            <a:ext cx="263842" cy="104600"/>
          </a:xfrm>
          <a:prstGeom prst="rect">
            <a:avLst/>
          </a:prstGeom>
        </p:spPr>
      </p:pic>
      <p:pic>
        <p:nvPicPr>
          <p:cNvPr id="22" name="Рисунок 21"/>
          <p:cNvPicPr>
            <a:picLocks noChangeAspect="1"/>
          </p:cNvPicPr>
          <p:nvPr/>
        </p:nvPicPr>
        <p:blipFill>
          <a:blip r:embed="rId4"/>
          <a:stretch>
            <a:fillRect/>
          </a:stretch>
        </p:blipFill>
        <p:spPr>
          <a:xfrm>
            <a:off x="5408069" y="3474711"/>
            <a:ext cx="279924" cy="108410"/>
          </a:xfrm>
          <a:prstGeom prst="rect">
            <a:avLst/>
          </a:prstGeom>
        </p:spPr>
      </p:pic>
    </p:spTree>
    <p:extLst>
      <p:ext uri="{BB962C8B-B14F-4D97-AF65-F5344CB8AC3E}">
        <p14:creationId xmlns:p14="http://schemas.microsoft.com/office/powerpoint/2010/main" val="363929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ChangeAspect="1"/>
          </p:cNvGraphicFramePr>
          <p:nvPr>
            <p:extLst>
              <p:ext uri="{D42A27DB-BD31-4B8C-83A1-F6EECF244321}">
                <p14:modId xmlns:p14="http://schemas.microsoft.com/office/powerpoint/2010/main" val="2978203311"/>
              </p:ext>
            </p:extLst>
          </p:nvPr>
        </p:nvGraphicFramePr>
        <p:xfrm>
          <a:off x="6637338" y="2611438"/>
          <a:ext cx="3309937" cy="1265237"/>
        </p:xfrm>
        <a:graphic>
          <a:graphicData uri="http://schemas.openxmlformats.org/presentationml/2006/ole">
            <mc:AlternateContent xmlns:mc="http://schemas.openxmlformats.org/markup-compatibility/2006">
              <mc:Choice xmlns:v="urn:schemas-microsoft-com:vml" Requires="v">
                <p:oleObj spid="_x0000_s2259" name="Уравнение" r:id="rId3" imgW="1371600" imgH="520560" progId="Equation.3">
                  <p:embed/>
                </p:oleObj>
              </mc:Choice>
              <mc:Fallback>
                <p:oleObj name="Уравнение" r:id="rId3" imgW="1371600" imgH="520560" progId="Equation.3">
                  <p:embed/>
                  <p:pic>
                    <p:nvPicPr>
                      <p:cNvPr id="4" name="Объект 3"/>
                      <p:cNvPicPr>
                        <a:picLocks noChangeAspect="1" noChangeArrowheads="1"/>
                      </p:cNvPicPr>
                      <p:nvPr/>
                    </p:nvPicPr>
                    <p:blipFill>
                      <a:blip r:embed="rId4"/>
                      <a:srcRect/>
                      <a:stretch>
                        <a:fillRect/>
                      </a:stretch>
                    </p:blipFill>
                    <p:spPr bwMode="auto">
                      <a:xfrm>
                        <a:off x="6637338" y="2611438"/>
                        <a:ext cx="3309937" cy="1265237"/>
                      </a:xfrm>
                      <a:prstGeom prst="rect">
                        <a:avLst/>
                      </a:prstGeom>
                      <a:noFill/>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4052274971"/>
              </p:ext>
            </p:extLst>
          </p:nvPr>
        </p:nvGraphicFramePr>
        <p:xfrm>
          <a:off x="5405438" y="3827463"/>
          <a:ext cx="5773737" cy="601662"/>
        </p:xfrm>
        <a:graphic>
          <a:graphicData uri="http://schemas.openxmlformats.org/presentationml/2006/ole">
            <mc:AlternateContent xmlns:mc="http://schemas.openxmlformats.org/markup-compatibility/2006">
              <mc:Choice xmlns:v="urn:schemas-microsoft-com:vml" Requires="v">
                <p:oleObj spid="_x0000_s2260" name="Уравнение" r:id="rId5" imgW="2806560" imgH="291960" progId="Equation.3">
                  <p:embed/>
                </p:oleObj>
              </mc:Choice>
              <mc:Fallback>
                <p:oleObj name="Уравнение" r:id="rId5" imgW="2806560" imgH="291960" progId="Equation.3">
                  <p:embed/>
                  <p:pic>
                    <p:nvPicPr>
                      <p:cNvPr id="5" name="Объект 4"/>
                      <p:cNvPicPr>
                        <a:picLocks noChangeAspect="1" noChangeArrowheads="1"/>
                      </p:cNvPicPr>
                      <p:nvPr/>
                    </p:nvPicPr>
                    <p:blipFill>
                      <a:blip r:embed="rId6"/>
                      <a:srcRect/>
                      <a:stretch>
                        <a:fillRect/>
                      </a:stretch>
                    </p:blipFill>
                    <p:spPr bwMode="auto">
                      <a:xfrm>
                        <a:off x="5405438" y="3827463"/>
                        <a:ext cx="5773737" cy="601662"/>
                      </a:xfrm>
                      <a:prstGeom prst="rect">
                        <a:avLst/>
                      </a:prstGeom>
                      <a:noFill/>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268041440"/>
              </p:ext>
            </p:extLst>
          </p:nvPr>
        </p:nvGraphicFramePr>
        <p:xfrm>
          <a:off x="6675438" y="4953000"/>
          <a:ext cx="3378200" cy="1309688"/>
        </p:xfrm>
        <a:graphic>
          <a:graphicData uri="http://schemas.openxmlformats.org/presentationml/2006/ole">
            <mc:AlternateContent xmlns:mc="http://schemas.openxmlformats.org/markup-compatibility/2006">
              <mc:Choice xmlns:v="urn:schemas-microsoft-com:vml" Requires="v">
                <p:oleObj spid="_x0000_s2261" name="Уравнение" r:id="rId7" imgW="1358640" imgH="520560" progId="Equation.3">
                  <p:embed/>
                </p:oleObj>
              </mc:Choice>
              <mc:Fallback>
                <p:oleObj name="Уравнение" r:id="rId7" imgW="1358640" imgH="520560" progId="Equation.3">
                  <p:embed/>
                  <p:pic>
                    <p:nvPicPr>
                      <p:cNvPr id="6" name="Объект 5"/>
                      <p:cNvPicPr>
                        <a:picLocks noChangeAspect="1" noChangeArrowheads="1"/>
                      </p:cNvPicPr>
                      <p:nvPr/>
                    </p:nvPicPr>
                    <p:blipFill>
                      <a:blip r:embed="rId8"/>
                      <a:srcRect/>
                      <a:stretch>
                        <a:fillRect/>
                      </a:stretch>
                    </p:blipFill>
                    <p:spPr bwMode="auto">
                      <a:xfrm>
                        <a:off x="6675438" y="4953000"/>
                        <a:ext cx="3378200" cy="1309688"/>
                      </a:xfrm>
                      <a:prstGeom prst="rect">
                        <a:avLst/>
                      </a:prstGeom>
                      <a:noFill/>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3966415582"/>
              </p:ext>
            </p:extLst>
          </p:nvPr>
        </p:nvGraphicFramePr>
        <p:xfrm>
          <a:off x="6675438" y="6149975"/>
          <a:ext cx="3340100" cy="615950"/>
        </p:xfrm>
        <a:graphic>
          <a:graphicData uri="http://schemas.openxmlformats.org/presentationml/2006/ole">
            <mc:AlternateContent xmlns:mc="http://schemas.openxmlformats.org/markup-compatibility/2006">
              <mc:Choice xmlns:v="urn:schemas-microsoft-com:vml" Requires="v">
                <p:oleObj spid="_x0000_s2262" name="Уравнение" r:id="rId9" imgW="1218960" imgH="228600" progId="Equation.3">
                  <p:embed/>
                </p:oleObj>
              </mc:Choice>
              <mc:Fallback>
                <p:oleObj name="Уравнение" r:id="rId9" imgW="1218960" imgH="228600" progId="Equation.3">
                  <p:embed/>
                  <p:pic>
                    <p:nvPicPr>
                      <p:cNvPr id="8" name="Объект 7"/>
                      <p:cNvPicPr>
                        <a:picLocks noChangeAspect="1" noChangeArrowheads="1"/>
                      </p:cNvPicPr>
                      <p:nvPr/>
                    </p:nvPicPr>
                    <p:blipFill>
                      <a:blip r:embed="rId10"/>
                      <a:srcRect/>
                      <a:stretch>
                        <a:fillRect/>
                      </a:stretch>
                    </p:blipFill>
                    <p:spPr bwMode="auto">
                      <a:xfrm>
                        <a:off x="6675438" y="6149975"/>
                        <a:ext cx="3340100" cy="615950"/>
                      </a:xfrm>
                      <a:prstGeom prst="rect">
                        <a:avLst/>
                      </a:prstGeom>
                      <a:noFill/>
                    </p:spPr>
                  </p:pic>
                </p:oleObj>
              </mc:Fallback>
            </mc:AlternateContent>
          </a:graphicData>
        </a:graphic>
      </p:graphicFrame>
      <p:sp>
        <p:nvSpPr>
          <p:cNvPr id="10" name="Textfeld 4"/>
          <p:cNvSpPr txBox="1"/>
          <p:nvPr/>
        </p:nvSpPr>
        <p:spPr>
          <a:xfrm>
            <a:off x="468663" y="39042"/>
            <a:ext cx="10961338" cy="830997"/>
          </a:xfrm>
          <a:prstGeom prst="rect">
            <a:avLst/>
          </a:prstGeom>
          <a:noFill/>
        </p:spPr>
        <p:txBody>
          <a:bodyPr wrap="square" rtlCol="0">
            <a:spAutoFit/>
          </a:bodyPr>
          <a:lstStyle/>
          <a:p>
            <a:pPr algn="ctr"/>
            <a:r>
              <a:rPr lang="en-GB" sz="2400" b="1" dirty="0">
                <a:solidFill>
                  <a:srgbClr val="4B53BD"/>
                </a:solidFill>
                <a:latin typeface="Times New Roman" panose="02020603050405020304" pitchFamily="18" charset="0"/>
                <a:ea typeface="SimSun" panose="02010600030101010101" pitchFamily="2" charset="-122"/>
              </a:rPr>
              <a:t>Criteria of accuracy evaluation at</a:t>
            </a:r>
            <a:r>
              <a:rPr lang="ru-RU" sz="2400" b="1" dirty="0">
                <a:solidFill>
                  <a:srgbClr val="4B53BD"/>
                </a:solidFill>
                <a:latin typeface="Times New Roman" panose="02020603050405020304" pitchFamily="18" charset="0"/>
                <a:ea typeface="SimSun" panose="02010600030101010101" pitchFamily="2" charset="-122"/>
              </a:rPr>
              <a:t> </a:t>
            </a:r>
            <a:r>
              <a:rPr lang="en-GB" sz="2400" b="1" dirty="0">
                <a:solidFill>
                  <a:srgbClr val="4B53BD"/>
                </a:solidFill>
                <a:latin typeface="Times New Roman" panose="02020603050405020304" pitchFamily="18" charset="0"/>
                <a:ea typeface="SimSun" panose="02010600030101010101" pitchFamily="2" charset="-122"/>
              </a:rPr>
              <a:t>motion along circular trajectory </a:t>
            </a:r>
          </a:p>
          <a:p>
            <a:pPr algn="ctr"/>
            <a:r>
              <a:rPr lang="en-GB" sz="2400" b="1" u="sng" dirty="0">
                <a:solidFill>
                  <a:srgbClr val="4B53BD"/>
                </a:solidFill>
                <a:latin typeface="Times New Roman" panose="02020603050405020304" pitchFamily="18" charset="0"/>
                <a:ea typeface="SimSun" panose="02010600030101010101" pitchFamily="2" charset="-122"/>
              </a:rPr>
              <a:t>in horizontal plane</a:t>
            </a:r>
            <a:endParaRPr lang="de-DE" sz="2400" b="1" u="sng" dirty="0">
              <a:solidFill>
                <a:srgbClr val="4B53BD"/>
              </a:solidFill>
              <a:latin typeface="Times New Roman" panose="02020603050405020304" pitchFamily="18" charset="0"/>
              <a:ea typeface="SimSun" panose="02010600030101010101" pitchFamily="2" charset="-122"/>
            </a:endParaRPr>
          </a:p>
        </p:txBody>
      </p:sp>
      <p:sp>
        <p:nvSpPr>
          <p:cNvPr id="11" name="Textfeld 4"/>
          <p:cNvSpPr txBox="1"/>
          <p:nvPr/>
        </p:nvSpPr>
        <p:spPr>
          <a:xfrm>
            <a:off x="5563922" y="2252352"/>
            <a:ext cx="5688989" cy="400110"/>
          </a:xfrm>
          <a:prstGeom prst="rect">
            <a:avLst/>
          </a:prstGeom>
          <a:noFill/>
        </p:spPr>
        <p:txBody>
          <a:bodyPr wrap="square" rtlCol="0">
            <a:spAutoFit/>
          </a:bodyPr>
          <a:lstStyle/>
          <a:p>
            <a:r>
              <a:rPr lang="en-GB" sz="2000" u="sng" dirty="0">
                <a:latin typeface="Times New Roman" panose="02020603050405020304" pitchFamily="18" charset="0"/>
                <a:cs typeface="Times New Roman" panose="02020603050405020304" pitchFamily="18" charset="0"/>
              </a:rPr>
              <a:t>Radial mean-square deviations</a:t>
            </a:r>
            <a:endParaRPr lang="de-DE" sz="2000" u="sng" dirty="0">
              <a:latin typeface="Times New Roman" panose="02020603050405020304" pitchFamily="18" charset="0"/>
              <a:cs typeface="Times New Roman" panose="02020603050405020304" pitchFamily="18" charset="0"/>
            </a:endParaRPr>
          </a:p>
        </p:txBody>
      </p:sp>
      <p:sp>
        <p:nvSpPr>
          <p:cNvPr id="12" name="Textfeld 4"/>
          <p:cNvSpPr txBox="1"/>
          <p:nvPr/>
        </p:nvSpPr>
        <p:spPr>
          <a:xfrm>
            <a:off x="879197" y="6050986"/>
            <a:ext cx="340404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 </a:t>
            </a:r>
            <a:r>
              <a:rPr lang="ru-RU"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desired trajectory</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2 – </a:t>
            </a:r>
            <a:r>
              <a:rPr lang="en-GB" sz="2000" dirty="0">
                <a:latin typeface="Times New Roman" panose="02020603050405020304" pitchFamily="18" charset="0"/>
                <a:cs typeface="Times New Roman" panose="02020603050405020304" pitchFamily="18" charset="0"/>
              </a:rPr>
              <a:t>actual trajectory</a:t>
            </a:r>
            <a:endParaRPr lang="de-DE" sz="2000" dirty="0">
              <a:latin typeface="Times New Roman" panose="02020603050405020304" pitchFamily="18" charset="0"/>
              <a:cs typeface="Times New Roman" panose="02020603050405020304" pitchFamily="18" charset="0"/>
            </a:endParaRPr>
          </a:p>
        </p:txBody>
      </p:sp>
      <p:graphicFrame>
        <p:nvGraphicFramePr>
          <p:cNvPr id="15" name="Объект 14"/>
          <p:cNvGraphicFramePr>
            <a:graphicFrameLocks noChangeAspect="1"/>
          </p:cNvGraphicFramePr>
          <p:nvPr>
            <p:extLst>
              <p:ext uri="{D42A27DB-BD31-4B8C-83A1-F6EECF244321}">
                <p14:modId xmlns:p14="http://schemas.microsoft.com/office/powerpoint/2010/main" val="3347402108"/>
              </p:ext>
            </p:extLst>
          </p:nvPr>
        </p:nvGraphicFramePr>
        <p:xfrm>
          <a:off x="6991350" y="787400"/>
          <a:ext cx="3187700" cy="544513"/>
        </p:xfrm>
        <a:graphic>
          <a:graphicData uri="http://schemas.openxmlformats.org/presentationml/2006/ole">
            <mc:AlternateContent xmlns:mc="http://schemas.openxmlformats.org/markup-compatibility/2006">
              <mc:Choice xmlns:v="urn:schemas-microsoft-com:vml" Requires="v">
                <p:oleObj spid="_x0000_s2263" name="Уравнение" r:id="rId11" imgW="1218960" imgH="228600" progId="Equation.3">
                  <p:embed/>
                </p:oleObj>
              </mc:Choice>
              <mc:Fallback>
                <p:oleObj name="Уравнение" r:id="rId11" imgW="1218960" imgH="228600" progId="Equation.3">
                  <p:embed/>
                  <p:pic>
                    <p:nvPicPr>
                      <p:cNvPr id="15" name="Объект 14"/>
                      <p:cNvPicPr>
                        <a:picLocks noChangeAspect="1" noChangeArrowheads="1"/>
                      </p:cNvPicPr>
                      <p:nvPr/>
                    </p:nvPicPr>
                    <p:blipFill>
                      <a:blip r:embed="rId12"/>
                      <a:srcRect/>
                      <a:stretch>
                        <a:fillRect/>
                      </a:stretch>
                    </p:blipFill>
                    <p:spPr bwMode="auto">
                      <a:xfrm>
                        <a:off x="6991350" y="787400"/>
                        <a:ext cx="3187700" cy="544513"/>
                      </a:xfrm>
                      <a:prstGeom prst="rect">
                        <a:avLst/>
                      </a:prstGeom>
                      <a:noFill/>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1202438624"/>
              </p:ext>
            </p:extLst>
          </p:nvPr>
        </p:nvGraphicFramePr>
        <p:xfrm>
          <a:off x="6985000" y="1231900"/>
          <a:ext cx="3155950" cy="565150"/>
        </p:xfrm>
        <a:graphic>
          <a:graphicData uri="http://schemas.openxmlformats.org/presentationml/2006/ole">
            <mc:AlternateContent xmlns:mc="http://schemas.openxmlformats.org/markup-compatibility/2006">
              <mc:Choice xmlns:v="urn:schemas-microsoft-com:vml" Requires="v">
                <p:oleObj spid="_x0000_s2264" name="Уравнение" r:id="rId13" imgW="1206360" imgH="228600" progId="Equation.3">
                  <p:embed/>
                </p:oleObj>
              </mc:Choice>
              <mc:Fallback>
                <p:oleObj name="Уравнение" r:id="rId13" imgW="1206360" imgH="228600" progId="Equation.3">
                  <p:embed/>
                  <p:pic>
                    <p:nvPicPr>
                      <p:cNvPr id="16" name="Объект 15"/>
                      <p:cNvPicPr>
                        <a:picLocks noChangeAspect="1" noChangeArrowheads="1"/>
                      </p:cNvPicPr>
                      <p:nvPr/>
                    </p:nvPicPr>
                    <p:blipFill>
                      <a:blip r:embed="rId14"/>
                      <a:srcRect/>
                      <a:stretch>
                        <a:fillRect/>
                      </a:stretch>
                    </p:blipFill>
                    <p:spPr bwMode="auto">
                      <a:xfrm>
                        <a:off x="6985000" y="1231900"/>
                        <a:ext cx="3155950" cy="565150"/>
                      </a:xfrm>
                      <a:prstGeom prst="rect">
                        <a:avLst/>
                      </a:prstGeom>
                      <a:noFill/>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2111452937"/>
              </p:ext>
            </p:extLst>
          </p:nvPr>
        </p:nvGraphicFramePr>
        <p:xfrm>
          <a:off x="7524750" y="1646238"/>
          <a:ext cx="1377950" cy="563562"/>
        </p:xfrm>
        <a:graphic>
          <a:graphicData uri="http://schemas.openxmlformats.org/presentationml/2006/ole">
            <mc:AlternateContent xmlns:mc="http://schemas.openxmlformats.org/markup-compatibility/2006">
              <mc:Choice xmlns:v="urn:schemas-microsoft-com:vml" Requires="v">
                <p:oleObj spid="_x0000_s2265" name="Уравнение" r:id="rId15" imgW="533160" imgH="228600" progId="Equation.3">
                  <p:embed/>
                </p:oleObj>
              </mc:Choice>
              <mc:Fallback>
                <p:oleObj name="Уравнение" r:id="rId15" imgW="533160" imgH="228600" progId="Equation.3">
                  <p:embed/>
                  <p:pic>
                    <p:nvPicPr>
                      <p:cNvPr id="17" name="Объект 16"/>
                      <p:cNvPicPr>
                        <a:picLocks noChangeAspect="1" noChangeArrowheads="1"/>
                      </p:cNvPicPr>
                      <p:nvPr/>
                    </p:nvPicPr>
                    <p:blipFill>
                      <a:blip r:embed="rId16"/>
                      <a:srcRect/>
                      <a:stretch>
                        <a:fillRect/>
                      </a:stretch>
                    </p:blipFill>
                    <p:spPr bwMode="auto">
                      <a:xfrm>
                        <a:off x="7524750" y="1646238"/>
                        <a:ext cx="1377950" cy="563562"/>
                      </a:xfrm>
                      <a:prstGeom prst="rect">
                        <a:avLst/>
                      </a:prstGeom>
                      <a:noFill/>
                    </p:spPr>
                  </p:pic>
                </p:oleObj>
              </mc:Fallback>
            </mc:AlternateContent>
          </a:graphicData>
        </a:graphic>
      </p:graphicFrame>
      <p:sp>
        <p:nvSpPr>
          <p:cNvPr id="18" name="Textfeld 4"/>
          <p:cNvSpPr txBox="1"/>
          <p:nvPr/>
        </p:nvSpPr>
        <p:spPr>
          <a:xfrm>
            <a:off x="5563922" y="4541838"/>
            <a:ext cx="4939854" cy="400110"/>
          </a:xfrm>
          <a:prstGeom prst="rect">
            <a:avLst/>
          </a:prstGeom>
          <a:noFill/>
        </p:spPr>
        <p:txBody>
          <a:bodyPr wrap="square" rtlCol="0">
            <a:spAutoFit/>
          </a:bodyPr>
          <a:lstStyle/>
          <a:p>
            <a:r>
              <a:rPr lang="en-GB" sz="2000" u="sng" dirty="0">
                <a:latin typeface="Times New Roman" panose="02020603050405020304" pitchFamily="18" charset="0"/>
                <a:cs typeface="Times New Roman" panose="02020603050405020304" pitchFamily="18" charset="0"/>
              </a:rPr>
              <a:t>Axial mean-square deviations</a:t>
            </a:r>
            <a:endParaRPr lang="de-DE" sz="2000" u="sng" dirty="0">
              <a:latin typeface="Times New Roman" panose="02020603050405020304" pitchFamily="18" charset="0"/>
              <a:cs typeface="Times New Roman" panose="02020603050405020304" pitchFamily="18" charset="0"/>
            </a:endParaRPr>
          </a:p>
        </p:txBody>
      </p:sp>
      <p:grpSp>
        <p:nvGrpSpPr>
          <p:cNvPr id="9" name="Группа 8"/>
          <p:cNvGrpSpPr/>
          <p:nvPr/>
        </p:nvGrpSpPr>
        <p:grpSpPr>
          <a:xfrm>
            <a:off x="468662" y="986589"/>
            <a:ext cx="4591924" cy="5069118"/>
            <a:chOff x="468662" y="986589"/>
            <a:chExt cx="4591924" cy="5069118"/>
          </a:xfrm>
        </p:grpSpPr>
        <p:grpSp>
          <p:nvGrpSpPr>
            <p:cNvPr id="3" name="Группа 2"/>
            <p:cNvGrpSpPr/>
            <p:nvPr/>
          </p:nvGrpSpPr>
          <p:grpSpPr>
            <a:xfrm>
              <a:off x="468662" y="986589"/>
              <a:ext cx="4591924" cy="5069118"/>
              <a:chOff x="468662" y="986589"/>
              <a:chExt cx="4591924" cy="5069118"/>
            </a:xfrm>
          </p:grpSpPr>
          <p:pic>
            <p:nvPicPr>
              <p:cNvPr id="14" name="Рисунок 13"/>
              <p:cNvPicPr>
                <a:picLocks noChangeAspect="1"/>
              </p:cNvPicPr>
              <p:nvPr/>
            </p:nvPicPr>
            <p:blipFill rotWithShape="1">
              <a:blip r:embed="rId17"/>
              <a:srcRect t="1170"/>
              <a:stretch/>
            </p:blipFill>
            <p:spPr>
              <a:xfrm>
                <a:off x="468662" y="986589"/>
                <a:ext cx="4591924" cy="5069118"/>
              </a:xfrm>
              <a:prstGeom prst="rect">
                <a:avLst/>
              </a:prstGeom>
            </p:spPr>
          </p:pic>
          <p:pic>
            <p:nvPicPr>
              <p:cNvPr id="2" name="Рисунок 1"/>
              <p:cNvPicPr>
                <a:picLocks noChangeAspect="1"/>
              </p:cNvPicPr>
              <p:nvPr/>
            </p:nvPicPr>
            <p:blipFill>
              <a:blip r:embed="rId18"/>
              <a:stretch>
                <a:fillRect/>
              </a:stretch>
            </p:blipFill>
            <p:spPr>
              <a:xfrm>
                <a:off x="2628844" y="2295524"/>
                <a:ext cx="331525" cy="270695"/>
              </a:xfrm>
              <a:prstGeom prst="rect">
                <a:avLst/>
              </a:prstGeom>
            </p:spPr>
          </p:pic>
        </p:grpSp>
        <p:pic>
          <p:nvPicPr>
            <p:cNvPr id="7" name="Рисунок 6"/>
            <p:cNvPicPr>
              <a:picLocks noChangeAspect="1"/>
            </p:cNvPicPr>
            <p:nvPr/>
          </p:nvPicPr>
          <p:blipFill>
            <a:blip r:embed="rId19"/>
            <a:stretch>
              <a:fillRect/>
            </a:stretch>
          </p:blipFill>
          <p:spPr>
            <a:xfrm>
              <a:off x="2628843" y="2343150"/>
              <a:ext cx="345893" cy="196397"/>
            </a:xfrm>
            <a:prstGeom prst="rect">
              <a:avLst/>
            </a:prstGeom>
          </p:spPr>
        </p:pic>
      </p:grpSp>
    </p:spTree>
    <p:extLst>
      <p:ext uri="{BB962C8B-B14F-4D97-AF65-F5344CB8AC3E}">
        <p14:creationId xmlns:p14="http://schemas.microsoft.com/office/powerpoint/2010/main" val="73642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ChangeAspect="1"/>
          </p:cNvGraphicFramePr>
          <p:nvPr>
            <p:extLst>
              <p:ext uri="{D42A27DB-BD31-4B8C-83A1-F6EECF244321}">
                <p14:modId xmlns:p14="http://schemas.microsoft.com/office/powerpoint/2010/main" val="1904683861"/>
              </p:ext>
            </p:extLst>
          </p:nvPr>
        </p:nvGraphicFramePr>
        <p:xfrm>
          <a:off x="6637338" y="2611438"/>
          <a:ext cx="3309937" cy="1265237"/>
        </p:xfrm>
        <a:graphic>
          <a:graphicData uri="http://schemas.openxmlformats.org/presentationml/2006/ole">
            <mc:AlternateContent xmlns:mc="http://schemas.openxmlformats.org/markup-compatibility/2006">
              <mc:Choice xmlns:v="urn:schemas-microsoft-com:vml" Requires="v">
                <p:oleObj spid="_x0000_s3276" name="Уравнение" r:id="rId3" imgW="1371600" imgH="520560" progId="Equation.3">
                  <p:embed/>
                </p:oleObj>
              </mc:Choice>
              <mc:Fallback>
                <p:oleObj name="Уравнение" r:id="rId3" imgW="1371600" imgH="520560" progId="Equation.3">
                  <p:embed/>
                  <p:pic>
                    <p:nvPicPr>
                      <p:cNvPr id="4" name="Объект 3"/>
                      <p:cNvPicPr>
                        <a:picLocks noChangeAspect="1" noChangeArrowheads="1"/>
                      </p:cNvPicPr>
                      <p:nvPr/>
                    </p:nvPicPr>
                    <p:blipFill>
                      <a:blip r:embed="rId4"/>
                      <a:srcRect/>
                      <a:stretch>
                        <a:fillRect/>
                      </a:stretch>
                    </p:blipFill>
                    <p:spPr bwMode="auto">
                      <a:xfrm>
                        <a:off x="6637338" y="2611438"/>
                        <a:ext cx="3309937" cy="1265237"/>
                      </a:xfrm>
                      <a:prstGeom prst="rect">
                        <a:avLst/>
                      </a:prstGeom>
                      <a:noFill/>
                    </p:spPr>
                  </p:pic>
                </p:oleObj>
              </mc:Fallback>
            </mc:AlternateContent>
          </a:graphicData>
        </a:graphic>
      </p:graphicFrame>
      <p:sp>
        <p:nvSpPr>
          <p:cNvPr id="11" name="Textfeld 4"/>
          <p:cNvSpPr txBox="1"/>
          <p:nvPr/>
        </p:nvSpPr>
        <p:spPr>
          <a:xfrm>
            <a:off x="5563922" y="2252352"/>
            <a:ext cx="5688989" cy="400110"/>
          </a:xfrm>
          <a:prstGeom prst="rect">
            <a:avLst/>
          </a:prstGeom>
          <a:noFill/>
        </p:spPr>
        <p:txBody>
          <a:bodyPr wrap="square" rtlCol="0">
            <a:spAutoFit/>
          </a:bodyPr>
          <a:lstStyle/>
          <a:p>
            <a:r>
              <a:rPr lang="en-GB" sz="2000" u="sng" dirty="0">
                <a:latin typeface="Times New Roman" panose="02020603050405020304" pitchFamily="18" charset="0"/>
                <a:cs typeface="Times New Roman" panose="02020603050405020304" pitchFamily="18" charset="0"/>
              </a:rPr>
              <a:t>Radial mean-square deviations</a:t>
            </a:r>
            <a:endParaRPr lang="de-DE" sz="2000" u="sng" dirty="0">
              <a:latin typeface="Times New Roman" panose="02020603050405020304" pitchFamily="18" charset="0"/>
              <a:cs typeface="Times New Roman" panose="02020603050405020304" pitchFamily="18" charset="0"/>
            </a:endParaRPr>
          </a:p>
        </p:txBody>
      </p:sp>
      <p:sp>
        <p:nvSpPr>
          <p:cNvPr id="12" name="Textfeld 4"/>
          <p:cNvSpPr txBox="1"/>
          <p:nvPr/>
        </p:nvSpPr>
        <p:spPr>
          <a:xfrm>
            <a:off x="879197" y="6050986"/>
            <a:ext cx="340404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 </a:t>
            </a:r>
            <a:r>
              <a:rPr lang="ru-RU"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desired trajectory</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2 – </a:t>
            </a:r>
            <a:r>
              <a:rPr lang="en-GB" sz="2000" dirty="0">
                <a:latin typeface="Times New Roman" panose="02020603050405020304" pitchFamily="18" charset="0"/>
                <a:cs typeface="Times New Roman" panose="02020603050405020304" pitchFamily="18" charset="0"/>
              </a:rPr>
              <a:t>actual trajectory</a:t>
            </a:r>
            <a:endParaRPr lang="de-DE" sz="2000" dirty="0">
              <a:latin typeface="Times New Roman" panose="02020603050405020304" pitchFamily="18" charset="0"/>
              <a:cs typeface="Times New Roman" panose="02020603050405020304" pitchFamily="18" charset="0"/>
            </a:endParaRPr>
          </a:p>
        </p:txBody>
      </p:sp>
      <p:sp>
        <p:nvSpPr>
          <p:cNvPr id="18" name="Textfeld 4"/>
          <p:cNvSpPr txBox="1"/>
          <p:nvPr/>
        </p:nvSpPr>
        <p:spPr>
          <a:xfrm>
            <a:off x="5563922" y="4541838"/>
            <a:ext cx="4939854" cy="400110"/>
          </a:xfrm>
          <a:prstGeom prst="rect">
            <a:avLst/>
          </a:prstGeom>
          <a:noFill/>
        </p:spPr>
        <p:txBody>
          <a:bodyPr wrap="square" rtlCol="0">
            <a:spAutoFit/>
          </a:bodyPr>
          <a:lstStyle/>
          <a:p>
            <a:r>
              <a:rPr lang="en-GB" sz="2000" u="sng" dirty="0">
                <a:latin typeface="Times New Roman" panose="02020603050405020304" pitchFamily="18" charset="0"/>
                <a:cs typeface="Times New Roman" panose="02020603050405020304" pitchFamily="18" charset="0"/>
              </a:rPr>
              <a:t>Axial mean-square deviations</a:t>
            </a:r>
            <a:endParaRPr lang="de-DE" sz="2000" u="sng" dirty="0">
              <a:latin typeface="Times New Roman" panose="02020603050405020304" pitchFamily="18" charset="0"/>
              <a:cs typeface="Times New Roman" panose="02020603050405020304" pitchFamily="18" charset="0"/>
            </a:endParaRPr>
          </a:p>
        </p:txBody>
      </p:sp>
      <p:graphicFrame>
        <p:nvGraphicFramePr>
          <p:cNvPr id="25" name="Объект 24"/>
          <p:cNvGraphicFramePr>
            <a:graphicFrameLocks noChangeAspect="1"/>
          </p:cNvGraphicFramePr>
          <p:nvPr>
            <p:extLst>
              <p:ext uri="{D42A27DB-BD31-4B8C-83A1-F6EECF244321}">
                <p14:modId xmlns:p14="http://schemas.microsoft.com/office/powerpoint/2010/main" val="648435760"/>
              </p:ext>
            </p:extLst>
          </p:nvPr>
        </p:nvGraphicFramePr>
        <p:xfrm>
          <a:off x="6977063" y="787400"/>
          <a:ext cx="3221037" cy="544513"/>
        </p:xfrm>
        <a:graphic>
          <a:graphicData uri="http://schemas.openxmlformats.org/presentationml/2006/ole">
            <mc:AlternateContent xmlns:mc="http://schemas.openxmlformats.org/markup-compatibility/2006">
              <mc:Choice xmlns:v="urn:schemas-microsoft-com:vml" Requires="v">
                <p:oleObj spid="_x0000_s3277" name="Уравнение" r:id="rId5" imgW="1231560" imgH="228600" progId="Equation.3">
                  <p:embed/>
                </p:oleObj>
              </mc:Choice>
              <mc:Fallback>
                <p:oleObj name="Уравнение" r:id="rId5" imgW="1231560" imgH="228600" progId="Equation.3">
                  <p:embed/>
                  <p:pic>
                    <p:nvPicPr>
                      <p:cNvPr id="25" name="Объект 24"/>
                      <p:cNvPicPr>
                        <a:picLocks noChangeAspect="1" noChangeArrowheads="1"/>
                      </p:cNvPicPr>
                      <p:nvPr/>
                    </p:nvPicPr>
                    <p:blipFill>
                      <a:blip r:embed="rId6"/>
                      <a:srcRect/>
                      <a:stretch>
                        <a:fillRect/>
                      </a:stretch>
                    </p:blipFill>
                    <p:spPr bwMode="auto">
                      <a:xfrm>
                        <a:off x="6977063" y="787400"/>
                        <a:ext cx="3221037" cy="544513"/>
                      </a:xfrm>
                      <a:prstGeom prst="rect">
                        <a:avLst/>
                      </a:prstGeom>
                      <a:noFill/>
                    </p:spPr>
                  </p:pic>
                </p:oleObj>
              </mc:Fallback>
            </mc:AlternateContent>
          </a:graphicData>
        </a:graphic>
      </p:graphicFrame>
      <p:graphicFrame>
        <p:nvGraphicFramePr>
          <p:cNvPr id="26" name="Объект 25"/>
          <p:cNvGraphicFramePr>
            <a:graphicFrameLocks noChangeAspect="1"/>
          </p:cNvGraphicFramePr>
          <p:nvPr>
            <p:extLst>
              <p:ext uri="{D42A27DB-BD31-4B8C-83A1-F6EECF244321}">
                <p14:modId xmlns:p14="http://schemas.microsoft.com/office/powerpoint/2010/main" val="3908904963"/>
              </p:ext>
            </p:extLst>
          </p:nvPr>
        </p:nvGraphicFramePr>
        <p:xfrm>
          <a:off x="7018338" y="1231900"/>
          <a:ext cx="3087687" cy="565150"/>
        </p:xfrm>
        <a:graphic>
          <a:graphicData uri="http://schemas.openxmlformats.org/presentationml/2006/ole">
            <mc:AlternateContent xmlns:mc="http://schemas.openxmlformats.org/markup-compatibility/2006">
              <mc:Choice xmlns:v="urn:schemas-microsoft-com:vml" Requires="v">
                <p:oleObj spid="_x0000_s3278" name="Уравнение" r:id="rId7" imgW="1180800" imgH="228600" progId="Equation.3">
                  <p:embed/>
                </p:oleObj>
              </mc:Choice>
              <mc:Fallback>
                <p:oleObj name="Уравнение" r:id="rId7" imgW="1180800" imgH="228600" progId="Equation.3">
                  <p:embed/>
                  <p:pic>
                    <p:nvPicPr>
                      <p:cNvPr id="26" name="Объект 25"/>
                      <p:cNvPicPr>
                        <a:picLocks noChangeAspect="1" noChangeArrowheads="1"/>
                      </p:cNvPicPr>
                      <p:nvPr/>
                    </p:nvPicPr>
                    <p:blipFill>
                      <a:blip r:embed="rId8"/>
                      <a:srcRect/>
                      <a:stretch>
                        <a:fillRect/>
                      </a:stretch>
                    </p:blipFill>
                    <p:spPr bwMode="auto">
                      <a:xfrm>
                        <a:off x="7018338" y="1231900"/>
                        <a:ext cx="3087687" cy="565150"/>
                      </a:xfrm>
                      <a:prstGeom prst="rect">
                        <a:avLst/>
                      </a:prstGeom>
                      <a:noFill/>
                    </p:spPr>
                  </p:pic>
                </p:oleObj>
              </mc:Fallback>
            </mc:AlternateContent>
          </a:graphicData>
        </a:graphic>
      </p:graphicFrame>
      <p:graphicFrame>
        <p:nvGraphicFramePr>
          <p:cNvPr id="27" name="Объект 26"/>
          <p:cNvGraphicFramePr>
            <a:graphicFrameLocks noChangeAspect="1"/>
          </p:cNvGraphicFramePr>
          <p:nvPr>
            <p:extLst>
              <p:ext uri="{D42A27DB-BD31-4B8C-83A1-F6EECF244321}">
                <p14:modId xmlns:p14="http://schemas.microsoft.com/office/powerpoint/2010/main" val="2250963144"/>
              </p:ext>
            </p:extLst>
          </p:nvPr>
        </p:nvGraphicFramePr>
        <p:xfrm>
          <a:off x="7493000" y="1646238"/>
          <a:ext cx="1441450" cy="563562"/>
        </p:xfrm>
        <a:graphic>
          <a:graphicData uri="http://schemas.openxmlformats.org/presentationml/2006/ole">
            <mc:AlternateContent xmlns:mc="http://schemas.openxmlformats.org/markup-compatibility/2006">
              <mc:Choice xmlns:v="urn:schemas-microsoft-com:vml" Requires="v">
                <p:oleObj spid="_x0000_s3279" name="Уравнение" r:id="rId9" imgW="558720" imgH="228600" progId="Equation.3">
                  <p:embed/>
                </p:oleObj>
              </mc:Choice>
              <mc:Fallback>
                <p:oleObj name="Уравнение" r:id="rId9" imgW="558720" imgH="228600" progId="Equation.3">
                  <p:embed/>
                  <p:pic>
                    <p:nvPicPr>
                      <p:cNvPr id="27" name="Объект 26"/>
                      <p:cNvPicPr>
                        <a:picLocks noChangeAspect="1" noChangeArrowheads="1"/>
                      </p:cNvPicPr>
                      <p:nvPr/>
                    </p:nvPicPr>
                    <p:blipFill>
                      <a:blip r:embed="rId10"/>
                      <a:srcRect/>
                      <a:stretch>
                        <a:fillRect/>
                      </a:stretch>
                    </p:blipFill>
                    <p:spPr bwMode="auto">
                      <a:xfrm>
                        <a:off x="7493000" y="1646238"/>
                        <a:ext cx="1441450" cy="563562"/>
                      </a:xfrm>
                      <a:prstGeom prst="rect">
                        <a:avLst/>
                      </a:prstGeom>
                      <a:noFill/>
                    </p:spPr>
                  </p:pic>
                </p:oleObj>
              </mc:Fallback>
            </mc:AlternateContent>
          </a:graphicData>
        </a:graphic>
      </p:graphicFrame>
      <p:graphicFrame>
        <p:nvGraphicFramePr>
          <p:cNvPr id="29" name="Объект 28"/>
          <p:cNvGraphicFramePr>
            <a:graphicFrameLocks noChangeAspect="1"/>
          </p:cNvGraphicFramePr>
          <p:nvPr>
            <p:extLst>
              <p:ext uri="{D42A27DB-BD31-4B8C-83A1-F6EECF244321}">
                <p14:modId xmlns:p14="http://schemas.microsoft.com/office/powerpoint/2010/main" val="3072107823"/>
              </p:ext>
            </p:extLst>
          </p:nvPr>
        </p:nvGraphicFramePr>
        <p:xfrm>
          <a:off x="5419725" y="3827463"/>
          <a:ext cx="5745163" cy="601662"/>
        </p:xfrm>
        <a:graphic>
          <a:graphicData uri="http://schemas.openxmlformats.org/presentationml/2006/ole">
            <mc:AlternateContent xmlns:mc="http://schemas.openxmlformats.org/markup-compatibility/2006">
              <mc:Choice xmlns:v="urn:schemas-microsoft-com:vml" Requires="v">
                <p:oleObj spid="_x0000_s3280" name="Уравнение" r:id="rId11" imgW="2793960" imgH="291960" progId="Equation.3">
                  <p:embed/>
                </p:oleObj>
              </mc:Choice>
              <mc:Fallback>
                <p:oleObj name="Уравнение" r:id="rId11" imgW="2793960" imgH="291960" progId="Equation.3">
                  <p:embed/>
                  <p:pic>
                    <p:nvPicPr>
                      <p:cNvPr id="29" name="Объект 28"/>
                      <p:cNvPicPr>
                        <a:picLocks noChangeAspect="1" noChangeArrowheads="1"/>
                      </p:cNvPicPr>
                      <p:nvPr/>
                    </p:nvPicPr>
                    <p:blipFill>
                      <a:blip r:embed="rId12"/>
                      <a:srcRect/>
                      <a:stretch>
                        <a:fillRect/>
                      </a:stretch>
                    </p:blipFill>
                    <p:spPr bwMode="auto">
                      <a:xfrm>
                        <a:off x="5419725" y="3827463"/>
                        <a:ext cx="5745163" cy="601662"/>
                      </a:xfrm>
                      <a:prstGeom prst="rect">
                        <a:avLst/>
                      </a:prstGeom>
                      <a:noFill/>
                    </p:spPr>
                  </p:pic>
                </p:oleObj>
              </mc:Fallback>
            </mc:AlternateContent>
          </a:graphicData>
        </a:graphic>
      </p:graphicFrame>
      <p:graphicFrame>
        <p:nvGraphicFramePr>
          <p:cNvPr id="30" name="Объект 29"/>
          <p:cNvGraphicFramePr>
            <a:graphicFrameLocks noChangeAspect="1"/>
          </p:cNvGraphicFramePr>
          <p:nvPr>
            <p:extLst>
              <p:ext uri="{D42A27DB-BD31-4B8C-83A1-F6EECF244321}">
                <p14:modId xmlns:p14="http://schemas.microsoft.com/office/powerpoint/2010/main" val="2779571342"/>
              </p:ext>
            </p:extLst>
          </p:nvPr>
        </p:nvGraphicFramePr>
        <p:xfrm>
          <a:off x="6627813" y="4953000"/>
          <a:ext cx="3473450" cy="1309688"/>
        </p:xfrm>
        <a:graphic>
          <a:graphicData uri="http://schemas.openxmlformats.org/presentationml/2006/ole">
            <mc:AlternateContent xmlns:mc="http://schemas.openxmlformats.org/markup-compatibility/2006">
              <mc:Choice xmlns:v="urn:schemas-microsoft-com:vml" Requires="v">
                <p:oleObj spid="_x0000_s3281" name="Уравнение" r:id="rId13" imgW="1396800" imgH="520560" progId="Equation.3">
                  <p:embed/>
                </p:oleObj>
              </mc:Choice>
              <mc:Fallback>
                <p:oleObj name="Уравнение" r:id="rId13" imgW="1396800" imgH="520560" progId="Equation.3">
                  <p:embed/>
                  <p:pic>
                    <p:nvPicPr>
                      <p:cNvPr id="30" name="Объект 29"/>
                      <p:cNvPicPr>
                        <a:picLocks noChangeAspect="1" noChangeArrowheads="1"/>
                      </p:cNvPicPr>
                      <p:nvPr/>
                    </p:nvPicPr>
                    <p:blipFill>
                      <a:blip r:embed="rId14"/>
                      <a:srcRect/>
                      <a:stretch>
                        <a:fillRect/>
                      </a:stretch>
                    </p:blipFill>
                    <p:spPr bwMode="auto">
                      <a:xfrm>
                        <a:off x="6627813" y="4953000"/>
                        <a:ext cx="3473450" cy="1309688"/>
                      </a:xfrm>
                      <a:prstGeom prst="rect">
                        <a:avLst/>
                      </a:prstGeom>
                      <a:noFill/>
                    </p:spPr>
                  </p:pic>
                </p:oleObj>
              </mc:Fallback>
            </mc:AlternateContent>
          </a:graphicData>
        </a:graphic>
      </p:graphicFrame>
      <p:graphicFrame>
        <p:nvGraphicFramePr>
          <p:cNvPr id="31" name="Объект 30"/>
          <p:cNvGraphicFramePr>
            <a:graphicFrameLocks noChangeAspect="1"/>
          </p:cNvGraphicFramePr>
          <p:nvPr>
            <p:extLst>
              <p:ext uri="{D42A27DB-BD31-4B8C-83A1-F6EECF244321}">
                <p14:modId xmlns:p14="http://schemas.microsoft.com/office/powerpoint/2010/main" val="3504955174"/>
              </p:ext>
            </p:extLst>
          </p:nvPr>
        </p:nvGraphicFramePr>
        <p:xfrm>
          <a:off x="6642100" y="6149975"/>
          <a:ext cx="3408363" cy="615950"/>
        </p:xfrm>
        <a:graphic>
          <a:graphicData uri="http://schemas.openxmlformats.org/presentationml/2006/ole">
            <mc:AlternateContent xmlns:mc="http://schemas.openxmlformats.org/markup-compatibility/2006">
              <mc:Choice xmlns:v="urn:schemas-microsoft-com:vml" Requires="v">
                <p:oleObj spid="_x0000_s3282" name="Уравнение" r:id="rId15" imgW="1244520" imgH="228600" progId="Equation.3">
                  <p:embed/>
                </p:oleObj>
              </mc:Choice>
              <mc:Fallback>
                <p:oleObj name="Уравнение" r:id="rId15" imgW="1244520" imgH="228600" progId="Equation.3">
                  <p:embed/>
                  <p:pic>
                    <p:nvPicPr>
                      <p:cNvPr id="31" name="Объект 30"/>
                      <p:cNvPicPr>
                        <a:picLocks noChangeAspect="1" noChangeArrowheads="1"/>
                      </p:cNvPicPr>
                      <p:nvPr/>
                    </p:nvPicPr>
                    <p:blipFill>
                      <a:blip r:embed="rId16"/>
                      <a:srcRect/>
                      <a:stretch>
                        <a:fillRect/>
                      </a:stretch>
                    </p:blipFill>
                    <p:spPr bwMode="auto">
                      <a:xfrm>
                        <a:off x="6642100" y="6149975"/>
                        <a:ext cx="3408363" cy="615950"/>
                      </a:xfrm>
                      <a:prstGeom prst="rect">
                        <a:avLst/>
                      </a:prstGeom>
                      <a:noFill/>
                    </p:spPr>
                  </p:pic>
                </p:oleObj>
              </mc:Fallback>
            </mc:AlternateContent>
          </a:graphicData>
        </a:graphic>
      </p:graphicFrame>
      <p:sp>
        <p:nvSpPr>
          <p:cNvPr id="14" name="Textfeld 4"/>
          <p:cNvSpPr txBox="1"/>
          <p:nvPr/>
        </p:nvSpPr>
        <p:spPr>
          <a:xfrm>
            <a:off x="468662" y="39042"/>
            <a:ext cx="10985401" cy="830997"/>
          </a:xfrm>
          <a:prstGeom prst="rect">
            <a:avLst/>
          </a:prstGeom>
          <a:noFill/>
        </p:spPr>
        <p:txBody>
          <a:bodyPr wrap="square" rtlCol="0">
            <a:spAutoFit/>
          </a:bodyPr>
          <a:lstStyle/>
          <a:p>
            <a:pPr algn="ctr"/>
            <a:r>
              <a:rPr lang="en-GB" sz="2400" b="1" dirty="0">
                <a:solidFill>
                  <a:srgbClr val="4B53BD"/>
                </a:solidFill>
                <a:latin typeface="Times New Roman" panose="02020603050405020304" pitchFamily="18" charset="0"/>
                <a:ea typeface="SimSun" panose="02010600030101010101" pitchFamily="2" charset="-122"/>
              </a:rPr>
              <a:t>Criteria of accuracy evaluation at</a:t>
            </a:r>
            <a:r>
              <a:rPr lang="ru-RU" sz="2400" b="1" dirty="0">
                <a:solidFill>
                  <a:srgbClr val="4B53BD"/>
                </a:solidFill>
                <a:latin typeface="Times New Roman" panose="02020603050405020304" pitchFamily="18" charset="0"/>
                <a:ea typeface="SimSun" panose="02010600030101010101" pitchFamily="2" charset="-122"/>
              </a:rPr>
              <a:t> </a:t>
            </a:r>
            <a:r>
              <a:rPr lang="en-GB" sz="2400" b="1" dirty="0">
                <a:solidFill>
                  <a:srgbClr val="4B53BD"/>
                </a:solidFill>
                <a:latin typeface="Times New Roman" panose="02020603050405020304" pitchFamily="18" charset="0"/>
                <a:ea typeface="SimSun" panose="02010600030101010101" pitchFamily="2" charset="-122"/>
              </a:rPr>
              <a:t>motion along circular trajectory </a:t>
            </a:r>
          </a:p>
          <a:p>
            <a:pPr algn="ctr"/>
            <a:r>
              <a:rPr lang="en-GB" sz="2400" b="1" u="sng" dirty="0">
                <a:solidFill>
                  <a:srgbClr val="4B53BD"/>
                </a:solidFill>
                <a:latin typeface="Times New Roman" panose="02020603050405020304" pitchFamily="18" charset="0"/>
                <a:ea typeface="SimSun" panose="02010600030101010101" pitchFamily="2" charset="-122"/>
              </a:rPr>
              <a:t>in vertical plane</a:t>
            </a:r>
            <a:endParaRPr lang="de-DE" sz="2400" b="1" u="sng" dirty="0">
              <a:solidFill>
                <a:srgbClr val="4B53BD"/>
              </a:solidFill>
              <a:latin typeface="Times New Roman" panose="02020603050405020304" pitchFamily="18" charset="0"/>
              <a:ea typeface="SimSun" panose="02010600030101010101" pitchFamily="2" charset="-122"/>
            </a:endParaRPr>
          </a:p>
        </p:txBody>
      </p:sp>
      <p:grpSp>
        <p:nvGrpSpPr>
          <p:cNvPr id="5" name="Группа 4"/>
          <p:cNvGrpSpPr/>
          <p:nvPr/>
        </p:nvGrpSpPr>
        <p:grpSpPr>
          <a:xfrm>
            <a:off x="456630" y="969785"/>
            <a:ext cx="4599003" cy="5072790"/>
            <a:chOff x="456630" y="969785"/>
            <a:chExt cx="4599003" cy="5072790"/>
          </a:xfrm>
        </p:grpSpPr>
        <p:grpSp>
          <p:nvGrpSpPr>
            <p:cNvPr id="3" name="Группа 2"/>
            <p:cNvGrpSpPr/>
            <p:nvPr/>
          </p:nvGrpSpPr>
          <p:grpSpPr>
            <a:xfrm>
              <a:off x="456630" y="969785"/>
              <a:ext cx="4599003" cy="5072790"/>
              <a:chOff x="456630" y="969785"/>
              <a:chExt cx="4599003" cy="5072790"/>
            </a:xfrm>
          </p:grpSpPr>
          <p:pic>
            <p:nvPicPr>
              <p:cNvPr id="2" name="Рисунок 1"/>
              <p:cNvPicPr>
                <a:picLocks noChangeAspect="1"/>
              </p:cNvPicPr>
              <p:nvPr/>
            </p:nvPicPr>
            <p:blipFill>
              <a:blip r:embed="rId17"/>
              <a:stretch>
                <a:fillRect/>
              </a:stretch>
            </p:blipFill>
            <p:spPr>
              <a:xfrm>
                <a:off x="456630" y="969785"/>
                <a:ext cx="4599003" cy="5072790"/>
              </a:xfrm>
              <a:prstGeom prst="rect">
                <a:avLst/>
              </a:prstGeom>
            </p:spPr>
          </p:pic>
          <p:pic>
            <p:nvPicPr>
              <p:cNvPr id="15" name="Рисунок 14"/>
              <p:cNvPicPr>
                <a:picLocks noChangeAspect="1"/>
              </p:cNvPicPr>
              <p:nvPr/>
            </p:nvPicPr>
            <p:blipFill>
              <a:blip r:embed="rId18"/>
              <a:stretch>
                <a:fillRect/>
              </a:stretch>
            </p:blipFill>
            <p:spPr>
              <a:xfrm>
                <a:off x="2628844" y="2295524"/>
                <a:ext cx="331525" cy="270695"/>
              </a:xfrm>
              <a:prstGeom prst="rect">
                <a:avLst/>
              </a:prstGeom>
            </p:spPr>
          </p:pic>
        </p:grpSp>
        <p:pic>
          <p:nvPicPr>
            <p:cNvPr id="16" name="Рисунок 15"/>
            <p:cNvPicPr>
              <a:picLocks noChangeAspect="1"/>
            </p:cNvPicPr>
            <p:nvPr/>
          </p:nvPicPr>
          <p:blipFill>
            <a:blip r:embed="rId19"/>
            <a:stretch>
              <a:fillRect/>
            </a:stretch>
          </p:blipFill>
          <p:spPr>
            <a:xfrm>
              <a:off x="2628843" y="2343150"/>
              <a:ext cx="345893" cy="196397"/>
            </a:xfrm>
            <a:prstGeom prst="rect">
              <a:avLst/>
            </a:prstGeom>
          </p:spPr>
        </p:pic>
      </p:grpSp>
    </p:spTree>
    <p:extLst>
      <p:ext uri="{BB962C8B-B14F-4D97-AF65-F5344CB8AC3E}">
        <p14:creationId xmlns:p14="http://schemas.microsoft.com/office/powerpoint/2010/main" val="287645742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9048</TotalTime>
  <Words>5286</Words>
  <Application>Microsoft Office PowerPoint</Application>
  <PresentationFormat>Widescreen</PresentationFormat>
  <Paragraphs>711</Paragraphs>
  <Slides>52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5</vt:i4>
      </vt:variant>
      <vt:variant>
        <vt:lpstr>Slide Titles</vt:lpstr>
      </vt:variant>
      <vt:variant>
        <vt:i4>52</vt:i4>
      </vt:variant>
    </vt:vector>
  </HeadingPairs>
  <TitlesOfParts>
    <vt:vector size="63" baseType="lpstr">
      <vt:lpstr>Arial</vt:lpstr>
      <vt:lpstr>Calibri</vt:lpstr>
      <vt:lpstr>Calibri Light</vt:lpstr>
      <vt:lpstr>Symbol</vt:lpstr>
      <vt:lpstr>Times New Roman</vt:lpstr>
      <vt:lpstr>Тема Office</vt:lpstr>
      <vt:lpstr>Visio</vt:lpstr>
      <vt:lpstr>Уравнение</vt:lpstr>
      <vt:lpstr>Формула</vt:lpstr>
      <vt:lpstr>Visio.Drawing.4</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Ruslan Kolesnichenko</dc:creator>
  <cp:lastModifiedBy>Kolesnichenko, Ruslan</cp:lastModifiedBy>
  <cp:revision>199</cp:revision>
  <dcterms:created xsi:type="dcterms:W3CDTF">2017-10-06T09:25:33Z</dcterms:created>
  <dcterms:modified xsi:type="dcterms:W3CDTF">2023-08-21T11:48:29Z</dcterms:modified>
</cp:coreProperties>
</file>